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9" r:id="rId2"/>
    <p:sldId id="402" r:id="rId3"/>
    <p:sldId id="267" r:id="rId4"/>
    <p:sldId id="265" r:id="rId5"/>
    <p:sldId id="269" r:id="rId6"/>
    <p:sldId id="271" r:id="rId7"/>
    <p:sldId id="272" r:id="rId8"/>
    <p:sldId id="414" r:id="rId9"/>
    <p:sldId id="297" r:id="rId10"/>
    <p:sldId id="416" r:id="rId11"/>
    <p:sldId id="406" r:id="rId12"/>
    <p:sldId id="427" r:id="rId13"/>
    <p:sldId id="283" r:id="rId14"/>
    <p:sldId id="417" r:id="rId15"/>
    <p:sldId id="290" r:id="rId16"/>
    <p:sldId id="386" r:id="rId17"/>
    <p:sldId id="418" r:id="rId18"/>
    <p:sldId id="398" r:id="rId19"/>
    <p:sldId id="332" r:id="rId20"/>
    <p:sldId id="399" r:id="rId21"/>
    <p:sldId id="400" r:id="rId22"/>
    <p:sldId id="392" r:id="rId23"/>
    <p:sldId id="420" r:id="rId24"/>
    <p:sldId id="419" r:id="rId25"/>
    <p:sldId id="421" r:id="rId26"/>
    <p:sldId id="426" r:id="rId27"/>
    <p:sldId id="428" r:id="rId28"/>
    <p:sldId id="422" r:id="rId29"/>
    <p:sldId id="430" r:id="rId30"/>
    <p:sldId id="425" r:id="rId31"/>
    <p:sldId id="429" r:id="rId3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Garamond" pitchFamily="18" charset="0"/>
        <a:ea typeface="+mn-ea"/>
        <a:cs typeface="+mn-cs"/>
      </a:defRPr>
    </a:lvl1pPr>
    <a:lvl2pPr marL="457200" algn="ctr" rtl="0" fontAlgn="base">
      <a:spcBef>
        <a:spcPct val="0"/>
      </a:spcBef>
      <a:spcAft>
        <a:spcPct val="0"/>
      </a:spcAft>
      <a:defRPr sz="2400" kern="1200">
        <a:solidFill>
          <a:schemeClr val="tx1"/>
        </a:solidFill>
        <a:latin typeface="Garamond" pitchFamily="18" charset="0"/>
        <a:ea typeface="+mn-ea"/>
        <a:cs typeface="+mn-cs"/>
      </a:defRPr>
    </a:lvl2pPr>
    <a:lvl3pPr marL="914400" algn="ctr" rtl="0" fontAlgn="base">
      <a:spcBef>
        <a:spcPct val="0"/>
      </a:spcBef>
      <a:spcAft>
        <a:spcPct val="0"/>
      </a:spcAft>
      <a:defRPr sz="2400" kern="1200">
        <a:solidFill>
          <a:schemeClr val="tx1"/>
        </a:solidFill>
        <a:latin typeface="Garamond" pitchFamily="18" charset="0"/>
        <a:ea typeface="+mn-ea"/>
        <a:cs typeface="+mn-cs"/>
      </a:defRPr>
    </a:lvl3pPr>
    <a:lvl4pPr marL="1371600" algn="ctr" rtl="0" fontAlgn="base">
      <a:spcBef>
        <a:spcPct val="0"/>
      </a:spcBef>
      <a:spcAft>
        <a:spcPct val="0"/>
      </a:spcAft>
      <a:defRPr sz="2400" kern="1200">
        <a:solidFill>
          <a:schemeClr val="tx1"/>
        </a:solidFill>
        <a:latin typeface="Garamond" pitchFamily="18" charset="0"/>
        <a:ea typeface="+mn-ea"/>
        <a:cs typeface="+mn-cs"/>
      </a:defRPr>
    </a:lvl4pPr>
    <a:lvl5pPr marL="1828800" algn="ctr" rtl="0" fontAlgn="base">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66"/>
    <a:srgbClr val="E9EDF4"/>
    <a:srgbClr val="D0D8E8"/>
    <a:srgbClr val="0099CC"/>
    <a:srgbClr val="CCECFF"/>
    <a:srgbClr val="CCCCFF"/>
    <a:srgbClr val="800000"/>
  </p:clrMru>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autoAdjust="0"/>
    <p:restoredTop sz="99835" autoAdjust="0"/>
  </p:normalViewPr>
  <p:slideViewPr>
    <p:cSldViewPr snapToGrid="0">
      <p:cViewPr>
        <p:scale>
          <a:sx n="90" d="100"/>
          <a:sy n="90" d="100"/>
        </p:scale>
        <p:origin x="-3030" y="-9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4" d="100"/>
          <a:sy n="104" d="100"/>
        </p:scale>
        <p:origin x="-284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title>
      <c:layout/>
    </c:title>
    <c:plotArea>
      <c:layout/>
      <c:barChart>
        <c:barDir val="col"/>
        <c:grouping val="clustered"/>
        <c:ser>
          <c:idx val="0"/>
          <c:order val="0"/>
          <c:tx>
            <c:strRef>
              <c:f>Sheet1!$B$1</c:f>
              <c:strCache>
                <c:ptCount val="1"/>
                <c:pt idx="0">
                  <c:v>Cost per patient</c:v>
                </c:pt>
              </c:strCache>
            </c:strRef>
          </c:tx>
          <c:cat>
            <c:strRef>
              <c:f>Sheet1!$A$2:$A$3</c:f>
              <c:strCache>
                <c:ptCount val="2"/>
                <c:pt idx="0">
                  <c:v>Yes</c:v>
                </c:pt>
                <c:pt idx="1">
                  <c:v>No</c:v>
                </c:pt>
              </c:strCache>
            </c:strRef>
          </c:cat>
          <c:val>
            <c:numRef>
              <c:f>Sheet1!$B$2:$B$3</c:f>
              <c:numCache>
                <c:formatCode>General</c:formatCode>
                <c:ptCount val="2"/>
                <c:pt idx="0">
                  <c:v>1925</c:v>
                </c:pt>
                <c:pt idx="1">
                  <c:v>2780</c:v>
                </c:pt>
              </c:numCache>
            </c:numRef>
          </c:val>
        </c:ser>
        <c:axId val="77550720"/>
        <c:axId val="77552256"/>
      </c:barChart>
      <c:catAx>
        <c:axId val="77550720"/>
        <c:scaling>
          <c:orientation val="minMax"/>
        </c:scaling>
        <c:axPos val="b"/>
        <c:tickLblPos val="nextTo"/>
        <c:crossAx val="77552256"/>
        <c:crosses val="autoZero"/>
        <c:auto val="1"/>
        <c:lblAlgn val="ctr"/>
        <c:lblOffset val="100"/>
      </c:catAx>
      <c:valAx>
        <c:axId val="77552256"/>
        <c:scaling>
          <c:orientation val="minMax"/>
        </c:scaling>
        <c:axPos val="l"/>
        <c:majorGridlines/>
        <c:numFmt formatCode="General" sourceLinked="1"/>
        <c:tickLblPos val="nextTo"/>
        <c:crossAx val="77550720"/>
        <c:crosses val="autoZero"/>
        <c:crossBetween val="between"/>
      </c:valAx>
    </c:plotArea>
    <c:plotVisOnly val="1"/>
  </c:chart>
  <c:txPr>
    <a:bodyPr/>
    <a:lstStyle/>
    <a:p>
      <a:pPr>
        <a:defRPr sz="11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63DF0-D37E-4036-BB93-AE178CE291BD}" type="doc">
      <dgm:prSet loTypeId="urn:microsoft.com/office/officeart/2005/8/layout/cycle7" loCatId="cycle" qsTypeId="urn:microsoft.com/office/officeart/2005/8/quickstyle/simple2" qsCatId="simple" csTypeId="urn:microsoft.com/office/officeart/2005/8/colors/accent2_3" csCatId="accent2" phldr="1"/>
      <dgm:spPr/>
      <dgm:t>
        <a:bodyPr/>
        <a:lstStyle/>
        <a:p>
          <a:endParaRPr lang="en-US"/>
        </a:p>
      </dgm:t>
    </dgm:pt>
    <dgm:pt modelId="{04106902-7CC6-4115-AC0D-5E261D7E556E}">
      <dgm:prSet phldrT="[Text]"/>
      <dgm:spPr/>
      <dgm:t>
        <a:bodyPr/>
        <a:lstStyle/>
        <a:p>
          <a:r>
            <a:rPr lang="en-US" dirty="0" smtClean="0"/>
            <a:t>Patient</a:t>
          </a:r>
          <a:endParaRPr lang="en-US" dirty="0"/>
        </a:p>
      </dgm:t>
    </dgm:pt>
    <dgm:pt modelId="{B2AFEBD6-412C-4DAB-A7E0-E26856F36835}" type="parTrans" cxnId="{5C362786-39E2-4459-B2FF-D142A0E6EE68}">
      <dgm:prSet/>
      <dgm:spPr/>
      <dgm:t>
        <a:bodyPr/>
        <a:lstStyle/>
        <a:p>
          <a:endParaRPr lang="en-US"/>
        </a:p>
      </dgm:t>
    </dgm:pt>
    <dgm:pt modelId="{74A4DD94-9D79-4600-8786-0D9C37EF0063}" type="sibTrans" cxnId="{5C362786-39E2-4459-B2FF-D142A0E6EE68}">
      <dgm:prSet/>
      <dgm:spPr/>
      <dgm:t>
        <a:bodyPr/>
        <a:lstStyle/>
        <a:p>
          <a:endParaRPr lang="en-US"/>
        </a:p>
      </dgm:t>
    </dgm:pt>
    <dgm:pt modelId="{6468104F-7151-48B1-B6DF-017D79A506E6}">
      <dgm:prSet phldrT="[Text]"/>
      <dgm:spPr/>
      <dgm:t>
        <a:bodyPr/>
        <a:lstStyle/>
        <a:p>
          <a:r>
            <a:rPr lang="en-US" dirty="0" smtClean="0"/>
            <a:t>Family</a:t>
          </a:r>
          <a:endParaRPr lang="en-US" dirty="0"/>
        </a:p>
      </dgm:t>
    </dgm:pt>
    <dgm:pt modelId="{7602A37A-5A6E-4CD4-81EA-2F6688DC9458}" type="parTrans" cxnId="{C0174013-14C2-48E6-8919-9C8FAA042CE0}">
      <dgm:prSet/>
      <dgm:spPr/>
      <dgm:t>
        <a:bodyPr/>
        <a:lstStyle/>
        <a:p>
          <a:endParaRPr lang="en-US"/>
        </a:p>
      </dgm:t>
    </dgm:pt>
    <dgm:pt modelId="{8F1B7E01-0FFB-43E3-90A5-91D9DBEA4C9A}" type="sibTrans" cxnId="{C0174013-14C2-48E6-8919-9C8FAA042CE0}">
      <dgm:prSet/>
      <dgm:spPr/>
      <dgm:t>
        <a:bodyPr/>
        <a:lstStyle/>
        <a:p>
          <a:endParaRPr lang="en-US"/>
        </a:p>
      </dgm:t>
    </dgm:pt>
    <dgm:pt modelId="{7AF48CFB-7F4F-4352-A706-9604321BA41D}">
      <dgm:prSet phldrT="[Text]"/>
      <dgm:spPr/>
      <dgm:t>
        <a:bodyPr/>
        <a:lstStyle/>
        <a:p>
          <a:r>
            <a:rPr lang="en-US" dirty="0" smtClean="0"/>
            <a:t>Clinician</a:t>
          </a:r>
          <a:endParaRPr lang="en-US" dirty="0"/>
        </a:p>
      </dgm:t>
    </dgm:pt>
    <dgm:pt modelId="{6E6F9F39-1B7D-46AA-8ADA-AB45178359FC}" type="parTrans" cxnId="{6ACAFF32-47BB-4F85-A2D9-3FE0DC1E6A23}">
      <dgm:prSet/>
      <dgm:spPr/>
      <dgm:t>
        <a:bodyPr/>
        <a:lstStyle/>
        <a:p>
          <a:endParaRPr lang="en-US"/>
        </a:p>
      </dgm:t>
    </dgm:pt>
    <dgm:pt modelId="{8AEE9407-CCCF-4652-B664-4A57CF15E079}" type="sibTrans" cxnId="{6ACAFF32-47BB-4F85-A2D9-3FE0DC1E6A23}">
      <dgm:prSet/>
      <dgm:spPr/>
      <dgm:t>
        <a:bodyPr/>
        <a:lstStyle/>
        <a:p>
          <a:endParaRPr lang="en-US"/>
        </a:p>
      </dgm:t>
    </dgm:pt>
    <dgm:pt modelId="{5F61FEE0-5AFA-4CD3-A1F1-02B0AE67999B}" type="pres">
      <dgm:prSet presAssocID="{FEF63DF0-D37E-4036-BB93-AE178CE291BD}" presName="Name0" presStyleCnt="0">
        <dgm:presLayoutVars>
          <dgm:dir/>
          <dgm:resizeHandles val="exact"/>
        </dgm:presLayoutVars>
      </dgm:prSet>
      <dgm:spPr/>
      <dgm:t>
        <a:bodyPr/>
        <a:lstStyle/>
        <a:p>
          <a:endParaRPr lang="en-US"/>
        </a:p>
      </dgm:t>
    </dgm:pt>
    <dgm:pt modelId="{F5FF5E5C-5AC2-431A-8245-A6C29DF227AC}" type="pres">
      <dgm:prSet presAssocID="{04106902-7CC6-4115-AC0D-5E261D7E556E}" presName="node" presStyleLbl="node1" presStyleIdx="0" presStyleCnt="3">
        <dgm:presLayoutVars>
          <dgm:bulletEnabled val="1"/>
        </dgm:presLayoutVars>
      </dgm:prSet>
      <dgm:spPr/>
      <dgm:t>
        <a:bodyPr/>
        <a:lstStyle/>
        <a:p>
          <a:endParaRPr lang="en-US"/>
        </a:p>
      </dgm:t>
    </dgm:pt>
    <dgm:pt modelId="{999F69F6-595F-44C1-A7EF-7B1D254FF995}" type="pres">
      <dgm:prSet presAssocID="{74A4DD94-9D79-4600-8786-0D9C37EF0063}" presName="sibTrans" presStyleLbl="sibTrans2D1" presStyleIdx="0" presStyleCnt="3"/>
      <dgm:spPr/>
      <dgm:t>
        <a:bodyPr/>
        <a:lstStyle/>
        <a:p>
          <a:endParaRPr lang="en-US"/>
        </a:p>
      </dgm:t>
    </dgm:pt>
    <dgm:pt modelId="{3DA0A748-47AA-4C18-9894-C64D728DE9B3}" type="pres">
      <dgm:prSet presAssocID="{74A4DD94-9D79-4600-8786-0D9C37EF0063}" presName="connectorText" presStyleLbl="sibTrans2D1" presStyleIdx="0" presStyleCnt="3"/>
      <dgm:spPr/>
      <dgm:t>
        <a:bodyPr/>
        <a:lstStyle/>
        <a:p>
          <a:endParaRPr lang="en-US"/>
        </a:p>
      </dgm:t>
    </dgm:pt>
    <dgm:pt modelId="{A3FF0A18-CFAE-4C52-85BE-4CFE75A653FD}" type="pres">
      <dgm:prSet presAssocID="{6468104F-7151-48B1-B6DF-017D79A506E6}" presName="node" presStyleLbl="node1" presStyleIdx="1" presStyleCnt="3">
        <dgm:presLayoutVars>
          <dgm:bulletEnabled val="1"/>
        </dgm:presLayoutVars>
      </dgm:prSet>
      <dgm:spPr/>
      <dgm:t>
        <a:bodyPr/>
        <a:lstStyle/>
        <a:p>
          <a:endParaRPr lang="en-US"/>
        </a:p>
      </dgm:t>
    </dgm:pt>
    <dgm:pt modelId="{CCCAF0AB-7115-47BA-AA98-A134614FBC1E}" type="pres">
      <dgm:prSet presAssocID="{8F1B7E01-0FFB-43E3-90A5-91D9DBEA4C9A}" presName="sibTrans" presStyleLbl="sibTrans2D1" presStyleIdx="1" presStyleCnt="3"/>
      <dgm:spPr/>
      <dgm:t>
        <a:bodyPr/>
        <a:lstStyle/>
        <a:p>
          <a:endParaRPr lang="en-US"/>
        </a:p>
      </dgm:t>
    </dgm:pt>
    <dgm:pt modelId="{BE197885-2032-4894-B39F-FCF41F755F96}" type="pres">
      <dgm:prSet presAssocID="{8F1B7E01-0FFB-43E3-90A5-91D9DBEA4C9A}" presName="connectorText" presStyleLbl="sibTrans2D1" presStyleIdx="1" presStyleCnt="3"/>
      <dgm:spPr/>
      <dgm:t>
        <a:bodyPr/>
        <a:lstStyle/>
        <a:p>
          <a:endParaRPr lang="en-US"/>
        </a:p>
      </dgm:t>
    </dgm:pt>
    <dgm:pt modelId="{92DFE909-0534-4138-814C-0662A7555333}" type="pres">
      <dgm:prSet presAssocID="{7AF48CFB-7F4F-4352-A706-9604321BA41D}" presName="node" presStyleLbl="node1" presStyleIdx="2" presStyleCnt="3">
        <dgm:presLayoutVars>
          <dgm:bulletEnabled val="1"/>
        </dgm:presLayoutVars>
      </dgm:prSet>
      <dgm:spPr/>
      <dgm:t>
        <a:bodyPr/>
        <a:lstStyle/>
        <a:p>
          <a:endParaRPr lang="en-US"/>
        </a:p>
      </dgm:t>
    </dgm:pt>
    <dgm:pt modelId="{2CFAF0F1-32DE-4FE3-AFD4-99CDBF5336F3}" type="pres">
      <dgm:prSet presAssocID="{8AEE9407-CCCF-4652-B664-4A57CF15E079}" presName="sibTrans" presStyleLbl="sibTrans2D1" presStyleIdx="2" presStyleCnt="3"/>
      <dgm:spPr/>
      <dgm:t>
        <a:bodyPr/>
        <a:lstStyle/>
        <a:p>
          <a:endParaRPr lang="en-US"/>
        </a:p>
      </dgm:t>
    </dgm:pt>
    <dgm:pt modelId="{A0520C9B-12A4-43F4-B2CF-A2A7E27E125F}" type="pres">
      <dgm:prSet presAssocID="{8AEE9407-CCCF-4652-B664-4A57CF15E079}" presName="connectorText" presStyleLbl="sibTrans2D1" presStyleIdx="2" presStyleCnt="3"/>
      <dgm:spPr/>
      <dgm:t>
        <a:bodyPr/>
        <a:lstStyle/>
        <a:p>
          <a:endParaRPr lang="en-US"/>
        </a:p>
      </dgm:t>
    </dgm:pt>
  </dgm:ptLst>
  <dgm:cxnLst>
    <dgm:cxn modelId="{5C362786-39E2-4459-B2FF-D142A0E6EE68}" srcId="{FEF63DF0-D37E-4036-BB93-AE178CE291BD}" destId="{04106902-7CC6-4115-AC0D-5E261D7E556E}" srcOrd="0" destOrd="0" parTransId="{B2AFEBD6-412C-4DAB-A7E0-E26856F36835}" sibTransId="{74A4DD94-9D79-4600-8786-0D9C37EF0063}"/>
    <dgm:cxn modelId="{45B1812D-3E09-48D0-8B19-1A391A16C7A2}" type="presOf" srcId="{74A4DD94-9D79-4600-8786-0D9C37EF0063}" destId="{999F69F6-595F-44C1-A7EF-7B1D254FF995}" srcOrd="0" destOrd="0" presId="urn:microsoft.com/office/officeart/2005/8/layout/cycle7"/>
    <dgm:cxn modelId="{50911BB5-E530-47C9-8636-F8BE606AA837}" type="presOf" srcId="{74A4DD94-9D79-4600-8786-0D9C37EF0063}" destId="{3DA0A748-47AA-4C18-9894-C64D728DE9B3}" srcOrd="1" destOrd="0" presId="urn:microsoft.com/office/officeart/2005/8/layout/cycle7"/>
    <dgm:cxn modelId="{FBB247C6-0B34-4E68-9711-515C16C9D7BF}" type="presOf" srcId="{04106902-7CC6-4115-AC0D-5E261D7E556E}" destId="{F5FF5E5C-5AC2-431A-8245-A6C29DF227AC}" srcOrd="0" destOrd="0" presId="urn:microsoft.com/office/officeart/2005/8/layout/cycle7"/>
    <dgm:cxn modelId="{B6D240D1-B85A-49CE-9D02-76C8EC0548F5}" type="presOf" srcId="{8F1B7E01-0FFB-43E3-90A5-91D9DBEA4C9A}" destId="{BE197885-2032-4894-B39F-FCF41F755F96}" srcOrd="1" destOrd="0" presId="urn:microsoft.com/office/officeart/2005/8/layout/cycle7"/>
    <dgm:cxn modelId="{7793CFD2-2CF2-4582-B517-0325B8F73B45}" type="presOf" srcId="{7AF48CFB-7F4F-4352-A706-9604321BA41D}" destId="{92DFE909-0534-4138-814C-0662A7555333}" srcOrd="0" destOrd="0" presId="urn:microsoft.com/office/officeart/2005/8/layout/cycle7"/>
    <dgm:cxn modelId="{C0174013-14C2-48E6-8919-9C8FAA042CE0}" srcId="{FEF63DF0-D37E-4036-BB93-AE178CE291BD}" destId="{6468104F-7151-48B1-B6DF-017D79A506E6}" srcOrd="1" destOrd="0" parTransId="{7602A37A-5A6E-4CD4-81EA-2F6688DC9458}" sibTransId="{8F1B7E01-0FFB-43E3-90A5-91D9DBEA4C9A}"/>
    <dgm:cxn modelId="{3325A80B-17B4-48D6-A1A8-06E161B69BC8}" type="presOf" srcId="{8F1B7E01-0FFB-43E3-90A5-91D9DBEA4C9A}" destId="{CCCAF0AB-7115-47BA-AA98-A134614FBC1E}" srcOrd="0" destOrd="0" presId="urn:microsoft.com/office/officeart/2005/8/layout/cycle7"/>
    <dgm:cxn modelId="{48F115BF-CFA3-4A80-B9BE-42388B392876}" type="presOf" srcId="{6468104F-7151-48B1-B6DF-017D79A506E6}" destId="{A3FF0A18-CFAE-4C52-85BE-4CFE75A653FD}" srcOrd="0" destOrd="0" presId="urn:microsoft.com/office/officeart/2005/8/layout/cycle7"/>
    <dgm:cxn modelId="{130AB152-0303-4DFC-A8AF-9DFE0BC7DE21}" type="presOf" srcId="{8AEE9407-CCCF-4652-B664-4A57CF15E079}" destId="{2CFAF0F1-32DE-4FE3-AFD4-99CDBF5336F3}" srcOrd="0" destOrd="0" presId="urn:microsoft.com/office/officeart/2005/8/layout/cycle7"/>
    <dgm:cxn modelId="{C7CBA8B7-7FFA-4CB0-9D37-D80AC2B5AA5D}" type="presOf" srcId="{8AEE9407-CCCF-4652-B664-4A57CF15E079}" destId="{A0520C9B-12A4-43F4-B2CF-A2A7E27E125F}" srcOrd="1" destOrd="0" presId="urn:microsoft.com/office/officeart/2005/8/layout/cycle7"/>
    <dgm:cxn modelId="{6ACAFF32-47BB-4F85-A2D9-3FE0DC1E6A23}" srcId="{FEF63DF0-D37E-4036-BB93-AE178CE291BD}" destId="{7AF48CFB-7F4F-4352-A706-9604321BA41D}" srcOrd="2" destOrd="0" parTransId="{6E6F9F39-1B7D-46AA-8ADA-AB45178359FC}" sibTransId="{8AEE9407-CCCF-4652-B664-4A57CF15E079}"/>
    <dgm:cxn modelId="{2AC4005B-A91E-487C-AB4C-4BB472B0C969}" type="presOf" srcId="{FEF63DF0-D37E-4036-BB93-AE178CE291BD}" destId="{5F61FEE0-5AFA-4CD3-A1F1-02B0AE67999B}" srcOrd="0" destOrd="0" presId="urn:microsoft.com/office/officeart/2005/8/layout/cycle7"/>
    <dgm:cxn modelId="{DBC418F4-8869-4FCA-95F9-B26229F6EE11}" type="presParOf" srcId="{5F61FEE0-5AFA-4CD3-A1F1-02B0AE67999B}" destId="{F5FF5E5C-5AC2-431A-8245-A6C29DF227AC}" srcOrd="0" destOrd="0" presId="urn:microsoft.com/office/officeart/2005/8/layout/cycle7"/>
    <dgm:cxn modelId="{027BB45B-EB68-4AC4-8F0C-6E826F64623B}" type="presParOf" srcId="{5F61FEE0-5AFA-4CD3-A1F1-02B0AE67999B}" destId="{999F69F6-595F-44C1-A7EF-7B1D254FF995}" srcOrd="1" destOrd="0" presId="urn:microsoft.com/office/officeart/2005/8/layout/cycle7"/>
    <dgm:cxn modelId="{0B5B50B4-C2EA-4C04-9DBA-77BFFEFF2AB9}" type="presParOf" srcId="{999F69F6-595F-44C1-A7EF-7B1D254FF995}" destId="{3DA0A748-47AA-4C18-9894-C64D728DE9B3}" srcOrd="0" destOrd="0" presId="urn:microsoft.com/office/officeart/2005/8/layout/cycle7"/>
    <dgm:cxn modelId="{790E4E4D-F092-4731-BE88-506E934DB106}" type="presParOf" srcId="{5F61FEE0-5AFA-4CD3-A1F1-02B0AE67999B}" destId="{A3FF0A18-CFAE-4C52-85BE-4CFE75A653FD}" srcOrd="2" destOrd="0" presId="urn:microsoft.com/office/officeart/2005/8/layout/cycle7"/>
    <dgm:cxn modelId="{FBC8DC66-AD3B-43C1-998B-072FD2939D9B}" type="presParOf" srcId="{5F61FEE0-5AFA-4CD3-A1F1-02B0AE67999B}" destId="{CCCAF0AB-7115-47BA-AA98-A134614FBC1E}" srcOrd="3" destOrd="0" presId="urn:microsoft.com/office/officeart/2005/8/layout/cycle7"/>
    <dgm:cxn modelId="{56804A7B-12FC-4FB6-84C1-F3EA2517BE57}" type="presParOf" srcId="{CCCAF0AB-7115-47BA-AA98-A134614FBC1E}" destId="{BE197885-2032-4894-B39F-FCF41F755F96}" srcOrd="0" destOrd="0" presId="urn:microsoft.com/office/officeart/2005/8/layout/cycle7"/>
    <dgm:cxn modelId="{DC56B983-4F77-46E4-B24B-144EEA579DD2}" type="presParOf" srcId="{5F61FEE0-5AFA-4CD3-A1F1-02B0AE67999B}" destId="{92DFE909-0534-4138-814C-0662A7555333}" srcOrd="4" destOrd="0" presId="urn:microsoft.com/office/officeart/2005/8/layout/cycle7"/>
    <dgm:cxn modelId="{EFE93846-43CF-4A2A-9142-268861E6781F}" type="presParOf" srcId="{5F61FEE0-5AFA-4CD3-A1F1-02B0AE67999B}" destId="{2CFAF0F1-32DE-4FE3-AFD4-99CDBF5336F3}" srcOrd="5" destOrd="0" presId="urn:microsoft.com/office/officeart/2005/8/layout/cycle7"/>
    <dgm:cxn modelId="{46DF4A19-1CCC-46F8-BD21-422F34BC212B}" type="presParOf" srcId="{2CFAF0F1-32DE-4FE3-AFD4-99CDBF5336F3}" destId="{A0520C9B-12A4-43F4-B2CF-A2A7E27E125F}"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FEF63DF0-D37E-4036-BB93-AE178CE291BD}" type="doc">
      <dgm:prSet loTypeId="urn:microsoft.com/office/officeart/2005/8/layout/cycle7" loCatId="cycle" qsTypeId="urn:microsoft.com/office/officeart/2005/8/quickstyle/simple2" qsCatId="simple" csTypeId="urn:microsoft.com/office/officeart/2005/8/colors/accent2_3" csCatId="accent2" phldr="1"/>
      <dgm:spPr/>
      <dgm:t>
        <a:bodyPr/>
        <a:lstStyle/>
        <a:p>
          <a:endParaRPr lang="en-US"/>
        </a:p>
      </dgm:t>
    </dgm:pt>
    <dgm:pt modelId="{04106902-7CC6-4115-AC0D-5E261D7E556E}">
      <dgm:prSet phldrT="[Text]"/>
      <dgm:spPr/>
      <dgm:t>
        <a:bodyPr/>
        <a:lstStyle/>
        <a:p>
          <a:r>
            <a:rPr lang="en-US" dirty="0" smtClean="0"/>
            <a:t>Patient</a:t>
          </a:r>
          <a:endParaRPr lang="en-US" dirty="0"/>
        </a:p>
      </dgm:t>
    </dgm:pt>
    <dgm:pt modelId="{B2AFEBD6-412C-4DAB-A7E0-E26856F36835}" type="parTrans" cxnId="{5C362786-39E2-4459-B2FF-D142A0E6EE68}">
      <dgm:prSet/>
      <dgm:spPr/>
      <dgm:t>
        <a:bodyPr/>
        <a:lstStyle/>
        <a:p>
          <a:endParaRPr lang="en-US"/>
        </a:p>
      </dgm:t>
    </dgm:pt>
    <dgm:pt modelId="{74A4DD94-9D79-4600-8786-0D9C37EF0063}" type="sibTrans" cxnId="{5C362786-39E2-4459-B2FF-D142A0E6EE68}">
      <dgm:prSet/>
      <dgm:spPr/>
      <dgm:t>
        <a:bodyPr/>
        <a:lstStyle/>
        <a:p>
          <a:endParaRPr lang="en-US"/>
        </a:p>
      </dgm:t>
    </dgm:pt>
    <dgm:pt modelId="{6468104F-7151-48B1-B6DF-017D79A506E6}">
      <dgm:prSet phldrT="[Text]"/>
      <dgm:spPr/>
      <dgm:t>
        <a:bodyPr/>
        <a:lstStyle/>
        <a:p>
          <a:r>
            <a:rPr lang="en-US" dirty="0" smtClean="0"/>
            <a:t>Family</a:t>
          </a:r>
          <a:endParaRPr lang="en-US" dirty="0"/>
        </a:p>
      </dgm:t>
    </dgm:pt>
    <dgm:pt modelId="{7602A37A-5A6E-4CD4-81EA-2F6688DC9458}" type="parTrans" cxnId="{C0174013-14C2-48E6-8919-9C8FAA042CE0}">
      <dgm:prSet/>
      <dgm:spPr/>
      <dgm:t>
        <a:bodyPr/>
        <a:lstStyle/>
        <a:p>
          <a:endParaRPr lang="en-US"/>
        </a:p>
      </dgm:t>
    </dgm:pt>
    <dgm:pt modelId="{8F1B7E01-0FFB-43E3-90A5-91D9DBEA4C9A}" type="sibTrans" cxnId="{C0174013-14C2-48E6-8919-9C8FAA042CE0}">
      <dgm:prSet/>
      <dgm:spPr/>
      <dgm:t>
        <a:bodyPr/>
        <a:lstStyle/>
        <a:p>
          <a:endParaRPr lang="en-US"/>
        </a:p>
      </dgm:t>
    </dgm:pt>
    <dgm:pt modelId="{7AF48CFB-7F4F-4352-A706-9604321BA41D}">
      <dgm:prSet phldrT="[Text]"/>
      <dgm:spPr/>
      <dgm:t>
        <a:bodyPr/>
        <a:lstStyle/>
        <a:p>
          <a:r>
            <a:rPr lang="en-US" dirty="0" smtClean="0"/>
            <a:t>Clinician</a:t>
          </a:r>
          <a:endParaRPr lang="en-US" dirty="0"/>
        </a:p>
      </dgm:t>
    </dgm:pt>
    <dgm:pt modelId="{6E6F9F39-1B7D-46AA-8ADA-AB45178359FC}" type="parTrans" cxnId="{6ACAFF32-47BB-4F85-A2D9-3FE0DC1E6A23}">
      <dgm:prSet/>
      <dgm:spPr/>
      <dgm:t>
        <a:bodyPr/>
        <a:lstStyle/>
        <a:p>
          <a:endParaRPr lang="en-US"/>
        </a:p>
      </dgm:t>
    </dgm:pt>
    <dgm:pt modelId="{8AEE9407-CCCF-4652-B664-4A57CF15E079}" type="sibTrans" cxnId="{6ACAFF32-47BB-4F85-A2D9-3FE0DC1E6A23}">
      <dgm:prSet/>
      <dgm:spPr/>
      <dgm:t>
        <a:bodyPr/>
        <a:lstStyle/>
        <a:p>
          <a:endParaRPr lang="en-US"/>
        </a:p>
      </dgm:t>
    </dgm:pt>
    <dgm:pt modelId="{5F61FEE0-5AFA-4CD3-A1F1-02B0AE67999B}" type="pres">
      <dgm:prSet presAssocID="{FEF63DF0-D37E-4036-BB93-AE178CE291BD}" presName="Name0" presStyleCnt="0">
        <dgm:presLayoutVars>
          <dgm:dir/>
          <dgm:resizeHandles val="exact"/>
        </dgm:presLayoutVars>
      </dgm:prSet>
      <dgm:spPr/>
      <dgm:t>
        <a:bodyPr/>
        <a:lstStyle/>
        <a:p>
          <a:endParaRPr lang="en-US"/>
        </a:p>
      </dgm:t>
    </dgm:pt>
    <dgm:pt modelId="{F5FF5E5C-5AC2-431A-8245-A6C29DF227AC}" type="pres">
      <dgm:prSet presAssocID="{04106902-7CC6-4115-AC0D-5E261D7E556E}" presName="node" presStyleLbl="node1" presStyleIdx="0" presStyleCnt="3">
        <dgm:presLayoutVars>
          <dgm:bulletEnabled val="1"/>
        </dgm:presLayoutVars>
      </dgm:prSet>
      <dgm:spPr/>
      <dgm:t>
        <a:bodyPr/>
        <a:lstStyle/>
        <a:p>
          <a:endParaRPr lang="en-US"/>
        </a:p>
      </dgm:t>
    </dgm:pt>
    <dgm:pt modelId="{999F69F6-595F-44C1-A7EF-7B1D254FF995}" type="pres">
      <dgm:prSet presAssocID="{74A4DD94-9D79-4600-8786-0D9C37EF0063}" presName="sibTrans" presStyleLbl="sibTrans2D1" presStyleIdx="0" presStyleCnt="3"/>
      <dgm:spPr/>
      <dgm:t>
        <a:bodyPr/>
        <a:lstStyle/>
        <a:p>
          <a:endParaRPr lang="en-US"/>
        </a:p>
      </dgm:t>
    </dgm:pt>
    <dgm:pt modelId="{3DA0A748-47AA-4C18-9894-C64D728DE9B3}" type="pres">
      <dgm:prSet presAssocID="{74A4DD94-9D79-4600-8786-0D9C37EF0063}" presName="connectorText" presStyleLbl="sibTrans2D1" presStyleIdx="0" presStyleCnt="3"/>
      <dgm:spPr/>
      <dgm:t>
        <a:bodyPr/>
        <a:lstStyle/>
        <a:p>
          <a:endParaRPr lang="en-US"/>
        </a:p>
      </dgm:t>
    </dgm:pt>
    <dgm:pt modelId="{A3FF0A18-CFAE-4C52-85BE-4CFE75A653FD}" type="pres">
      <dgm:prSet presAssocID="{6468104F-7151-48B1-B6DF-017D79A506E6}" presName="node" presStyleLbl="node1" presStyleIdx="1" presStyleCnt="3">
        <dgm:presLayoutVars>
          <dgm:bulletEnabled val="1"/>
        </dgm:presLayoutVars>
      </dgm:prSet>
      <dgm:spPr/>
      <dgm:t>
        <a:bodyPr/>
        <a:lstStyle/>
        <a:p>
          <a:endParaRPr lang="en-US"/>
        </a:p>
      </dgm:t>
    </dgm:pt>
    <dgm:pt modelId="{CCCAF0AB-7115-47BA-AA98-A134614FBC1E}" type="pres">
      <dgm:prSet presAssocID="{8F1B7E01-0FFB-43E3-90A5-91D9DBEA4C9A}" presName="sibTrans" presStyleLbl="sibTrans2D1" presStyleIdx="1" presStyleCnt="3"/>
      <dgm:spPr/>
      <dgm:t>
        <a:bodyPr/>
        <a:lstStyle/>
        <a:p>
          <a:endParaRPr lang="en-US"/>
        </a:p>
      </dgm:t>
    </dgm:pt>
    <dgm:pt modelId="{BE197885-2032-4894-B39F-FCF41F755F96}" type="pres">
      <dgm:prSet presAssocID="{8F1B7E01-0FFB-43E3-90A5-91D9DBEA4C9A}" presName="connectorText" presStyleLbl="sibTrans2D1" presStyleIdx="1" presStyleCnt="3"/>
      <dgm:spPr/>
      <dgm:t>
        <a:bodyPr/>
        <a:lstStyle/>
        <a:p>
          <a:endParaRPr lang="en-US"/>
        </a:p>
      </dgm:t>
    </dgm:pt>
    <dgm:pt modelId="{92DFE909-0534-4138-814C-0662A7555333}" type="pres">
      <dgm:prSet presAssocID="{7AF48CFB-7F4F-4352-A706-9604321BA41D}" presName="node" presStyleLbl="node1" presStyleIdx="2" presStyleCnt="3">
        <dgm:presLayoutVars>
          <dgm:bulletEnabled val="1"/>
        </dgm:presLayoutVars>
      </dgm:prSet>
      <dgm:spPr/>
      <dgm:t>
        <a:bodyPr/>
        <a:lstStyle/>
        <a:p>
          <a:endParaRPr lang="en-US"/>
        </a:p>
      </dgm:t>
    </dgm:pt>
    <dgm:pt modelId="{2CFAF0F1-32DE-4FE3-AFD4-99CDBF5336F3}" type="pres">
      <dgm:prSet presAssocID="{8AEE9407-CCCF-4652-B664-4A57CF15E079}" presName="sibTrans" presStyleLbl="sibTrans2D1" presStyleIdx="2" presStyleCnt="3"/>
      <dgm:spPr/>
      <dgm:t>
        <a:bodyPr/>
        <a:lstStyle/>
        <a:p>
          <a:endParaRPr lang="en-US"/>
        </a:p>
      </dgm:t>
    </dgm:pt>
    <dgm:pt modelId="{A0520C9B-12A4-43F4-B2CF-A2A7E27E125F}" type="pres">
      <dgm:prSet presAssocID="{8AEE9407-CCCF-4652-B664-4A57CF15E079}" presName="connectorText" presStyleLbl="sibTrans2D1" presStyleIdx="2" presStyleCnt="3"/>
      <dgm:spPr/>
      <dgm:t>
        <a:bodyPr/>
        <a:lstStyle/>
        <a:p>
          <a:endParaRPr lang="en-US"/>
        </a:p>
      </dgm:t>
    </dgm:pt>
  </dgm:ptLst>
  <dgm:cxnLst>
    <dgm:cxn modelId="{5C362786-39E2-4459-B2FF-D142A0E6EE68}" srcId="{FEF63DF0-D37E-4036-BB93-AE178CE291BD}" destId="{04106902-7CC6-4115-AC0D-5E261D7E556E}" srcOrd="0" destOrd="0" parTransId="{B2AFEBD6-412C-4DAB-A7E0-E26856F36835}" sibTransId="{74A4DD94-9D79-4600-8786-0D9C37EF0063}"/>
    <dgm:cxn modelId="{4906DC92-6E1F-4B6C-A74A-9448672F472C}" type="presOf" srcId="{74A4DD94-9D79-4600-8786-0D9C37EF0063}" destId="{999F69F6-595F-44C1-A7EF-7B1D254FF995}" srcOrd="0" destOrd="0" presId="urn:microsoft.com/office/officeart/2005/8/layout/cycle7"/>
    <dgm:cxn modelId="{E85FB026-F59B-441A-8C6A-67405D5BC2B8}" type="presOf" srcId="{8F1B7E01-0FFB-43E3-90A5-91D9DBEA4C9A}" destId="{CCCAF0AB-7115-47BA-AA98-A134614FBC1E}" srcOrd="0" destOrd="0" presId="urn:microsoft.com/office/officeart/2005/8/layout/cycle7"/>
    <dgm:cxn modelId="{47EB9FBA-3A10-47FB-B00C-F7067FD892D6}" type="presOf" srcId="{6468104F-7151-48B1-B6DF-017D79A506E6}" destId="{A3FF0A18-CFAE-4C52-85BE-4CFE75A653FD}" srcOrd="0" destOrd="0" presId="urn:microsoft.com/office/officeart/2005/8/layout/cycle7"/>
    <dgm:cxn modelId="{F3A31C68-A3D8-41EB-ACA1-0747F1E7E8C5}" type="presOf" srcId="{8F1B7E01-0FFB-43E3-90A5-91D9DBEA4C9A}" destId="{BE197885-2032-4894-B39F-FCF41F755F96}" srcOrd="1" destOrd="0" presId="urn:microsoft.com/office/officeart/2005/8/layout/cycle7"/>
    <dgm:cxn modelId="{E0149294-A2D8-4750-B777-FD3915E7656F}" type="presOf" srcId="{7AF48CFB-7F4F-4352-A706-9604321BA41D}" destId="{92DFE909-0534-4138-814C-0662A7555333}" srcOrd="0" destOrd="0" presId="urn:microsoft.com/office/officeart/2005/8/layout/cycle7"/>
    <dgm:cxn modelId="{7897B4E2-26D8-48C1-86B3-58ED6CB69AC8}" type="presOf" srcId="{74A4DD94-9D79-4600-8786-0D9C37EF0063}" destId="{3DA0A748-47AA-4C18-9894-C64D728DE9B3}" srcOrd="1" destOrd="0" presId="urn:microsoft.com/office/officeart/2005/8/layout/cycle7"/>
    <dgm:cxn modelId="{6EEF4C13-E574-45E4-B0A2-AA4DD1C8CE71}" type="presOf" srcId="{04106902-7CC6-4115-AC0D-5E261D7E556E}" destId="{F5FF5E5C-5AC2-431A-8245-A6C29DF227AC}" srcOrd="0" destOrd="0" presId="urn:microsoft.com/office/officeart/2005/8/layout/cycle7"/>
    <dgm:cxn modelId="{BB9350A2-FBC3-4487-9DE6-8C57B564780C}" type="presOf" srcId="{8AEE9407-CCCF-4652-B664-4A57CF15E079}" destId="{A0520C9B-12A4-43F4-B2CF-A2A7E27E125F}" srcOrd="1" destOrd="0" presId="urn:microsoft.com/office/officeart/2005/8/layout/cycle7"/>
    <dgm:cxn modelId="{C0174013-14C2-48E6-8919-9C8FAA042CE0}" srcId="{FEF63DF0-D37E-4036-BB93-AE178CE291BD}" destId="{6468104F-7151-48B1-B6DF-017D79A506E6}" srcOrd="1" destOrd="0" parTransId="{7602A37A-5A6E-4CD4-81EA-2F6688DC9458}" sibTransId="{8F1B7E01-0FFB-43E3-90A5-91D9DBEA4C9A}"/>
    <dgm:cxn modelId="{100B549B-63F7-4086-A334-3954EA2CB815}" type="presOf" srcId="{8AEE9407-CCCF-4652-B664-4A57CF15E079}" destId="{2CFAF0F1-32DE-4FE3-AFD4-99CDBF5336F3}" srcOrd="0" destOrd="0" presId="urn:microsoft.com/office/officeart/2005/8/layout/cycle7"/>
    <dgm:cxn modelId="{87A466B5-896D-4720-BD5E-1487635A0C72}" type="presOf" srcId="{FEF63DF0-D37E-4036-BB93-AE178CE291BD}" destId="{5F61FEE0-5AFA-4CD3-A1F1-02B0AE67999B}" srcOrd="0" destOrd="0" presId="urn:microsoft.com/office/officeart/2005/8/layout/cycle7"/>
    <dgm:cxn modelId="{6ACAFF32-47BB-4F85-A2D9-3FE0DC1E6A23}" srcId="{FEF63DF0-D37E-4036-BB93-AE178CE291BD}" destId="{7AF48CFB-7F4F-4352-A706-9604321BA41D}" srcOrd="2" destOrd="0" parTransId="{6E6F9F39-1B7D-46AA-8ADA-AB45178359FC}" sibTransId="{8AEE9407-CCCF-4652-B664-4A57CF15E079}"/>
    <dgm:cxn modelId="{8C49A505-9B0D-456C-BC46-450B42B46471}" type="presParOf" srcId="{5F61FEE0-5AFA-4CD3-A1F1-02B0AE67999B}" destId="{F5FF5E5C-5AC2-431A-8245-A6C29DF227AC}" srcOrd="0" destOrd="0" presId="urn:microsoft.com/office/officeart/2005/8/layout/cycle7"/>
    <dgm:cxn modelId="{4312C6AD-E2C8-49C6-A762-B730EA47D63C}" type="presParOf" srcId="{5F61FEE0-5AFA-4CD3-A1F1-02B0AE67999B}" destId="{999F69F6-595F-44C1-A7EF-7B1D254FF995}" srcOrd="1" destOrd="0" presId="urn:microsoft.com/office/officeart/2005/8/layout/cycle7"/>
    <dgm:cxn modelId="{2DF3DCDF-FA8B-4ABA-A4B1-BFBB723997FF}" type="presParOf" srcId="{999F69F6-595F-44C1-A7EF-7B1D254FF995}" destId="{3DA0A748-47AA-4C18-9894-C64D728DE9B3}" srcOrd="0" destOrd="0" presId="urn:microsoft.com/office/officeart/2005/8/layout/cycle7"/>
    <dgm:cxn modelId="{63166941-A900-47AC-B9BC-7B561E3599A2}" type="presParOf" srcId="{5F61FEE0-5AFA-4CD3-A1F1-02B0AE67999B}" destId="{A3FF0A18-CFAE-4C52-85BE-4CFE75A653FD}" srcOrd="2" destOrd="0" presId="urn:microsoft.com/office/officeart/2005/8/layout/cycle7"/>
    <dgm:cxn modelId="{E49CB730-7F25-4A5F-80F3-23AD9E072424}" type="presParOf" srcId="{5F61FEE0-5AFA-4CD3-A1F1-02B0AE67999B}" destId="{CCCAF0AB-7115-47BA-AA98-A134614FBC1E}" srcOrd="3" destOrd="0" presId="urn:microsoft.com/office/officeart/2005/8/layout/cycle7"/>
    <dgm:cxn modelId="{8CE1993A-24E9-4358-AE6C-625B33FE6343}" type="presParOf" srcId="{CCCAF0AB-7115-47BA-AA98-A134614FBC1E}" destId="{BE197885-2032-4894-B39F-FCF41F755F96}" srcOrd="0" destOrd="0" presId="urn:microsoft.com/office/officeart/2005/8/layout/cycle7"/>
    <dgm:cxn modelId="{3975899B-9ED2-4F23-B508-A9247CC9AB8E}" type="presParOf" srcId="{5F61FEE0-5AFA-4CD3-A1F1-02B0AE67999B}" destId="{92DFE909-0534-4138-814C-0662A7555333}" srcOrd="4" destOrd="0" presId="urn:microsoft.com/office/officeart/2005/8/layout/cycle7"/>
    <dgm:cxn modelId="{B4ED9C2B-9D9D-4BBB-8EC7-9B0B15A758BF}" type="presParOf" srcId="{5F61FEE0-5AFA-4CD3-A1F1-02B0AE67999B}" destId="{2CFAF0F1-32DE-4FE3-AFD4-99CDBF5336F3}" srcOrd="5" destOrd="0" presId="urn:microsoft.com/office/officeart/2005/8/layout/cycle7"/>
    <dgm:cxn modelId="{3ECBA106-B92A-41D3-88B4-47EB7CE1CA08}" type="presParOf" srcId="{2CFAF0F1-32DE-4FE3-AFD4-99CDBF5336F3}" destId="{A0520C9B-12A4-43F4-B2CF-A2A7E27E125F}" srcOrd="0" destOrd="0" presId="urn:microsoft.com/office/officeart/2005/8/layout/cycle7"/>
  </dgm:cxnLst>
  <dgm:bg/>
  <dgm:whole/>
</dgm:dataModel>
</file>

<file path=ppt/diagrams/data3.xml><?xml version="1.0" encoding="utf-8"?>
<dgm:dataModel xmlns:dgm="http://schemas.openxmlformats.org/drawingml/2006/diagram" xmlns:a="http://schemas.openxmlformats.org/drawingml/2006/main">
  <dgm:ptLst>
    <dgm:pt modelId="{FEF63DF0-D37E-4036-BB93-AE178CE291BD}" type="doc">
      <dgm:prSet loTypeId="urn:microsoft.com/office/officeart/2005/8/layout/cycle7" loCatId="cycle" qsTypeId="urn:microsoft.com/office/officeart/2005/8/quickstyle/simple2" qsCatId="simple" csTypeId="urn:microsoft.com/office/officeart/2005/8/colors/accent2_3" csCatId="accent2" phldr="1"/>
      <dgm:spPr/>
      <dgm:t>
        <a:bodyPr/>
        <a:lstStyle/>
        <a:p>
          <a:endParaRPr lang="en-US"/>
        </a:p>
      </dgm:t>
    </dgm:pt>
    <dgm:pt modelId="{04106902-7CC6-4115-AC0D-5E261D7E556E}">
      <dgm:prSet phldrT="[Text]"/>
      <dgm:spPr/>
      <dgm:t>
        <a:bodyPr/>
        <a:lstStyle/>
        <a:p>
          <a:r>
            <a:rPr lang="en-US" dirty="0" smtClean="0"/>
            <a:t>Patient</a:t>
          </a:r>
          <a:endParaRPr lang="en-US" dirty="0"/>
        </a:p>
      </dgm:t>
    </dgm:pt>
    <dgm:pt modelId="{B2AFEBD6-412C-4DAB-A7E0-E26856F36835}" type="parTrans" cxnId="{5C362786-39E2-4459-B2FF-D142A0E6EE68}">
      <dgm:prSet/>
      <dgm:spPr/>
      <dgm:t>
        <a:bodyPr/>
        <a:lstStyle/>
        <a:p>
          <a:endParaRPr lang="en-US"/>
        </a:p>
      </dgm:t>
    </dgm:pt>
    <dgm:pt modelId="{74A4DD94-9D79-4600-8786-0D9C37EF0063}" type="sibTrans" cxnId="{5C362786-39E2-4459-B2FF-D142A0E6EE68}">
      <dgm:prSet/>
      <dgm:spPr/>
      <dgm:t>
        <a:bodyPr/>
        <a:lstStyle/>
        <a:p>
          <a:endParaRPr lang="en-US"/>
        </a:p>
      </dgm:t>
    </dgm:pt>
    <dgm:pt modelId="{6468104F-7151-48B1-B6DF-017D79A506E6}">
      <dgm:prSet phldrT="[Text]"/>
      <dgm:spPr/>
      <dgm:t>
        <a:bodyPr/>
        <a:lstStyle/>
        <a:p>
          <a:r>
            <a:rPr lang="en-US" dirty="0" smtClean="0"/>
            <a:t>Family</a:t>
          </a:r>
          <a:endParaRPr lang="en-US" dirty="0"/>
        </a:p>
      </dgm:t>
    </dgm:pt>
    <dgm:pt modelId="{7602A37A-5A6E-4CD4-81EA-2F6688DC9458}" type="parTrans" cxnId="{C0174013-14C2-48E6-8919-9C8FAA042CE0}">
      <dgm:prSet/>
      <dgm:spPr/>
      <dgm:t>
        <a:bodyPr/>
        <a:lstStyle/>
        <a:p>
          <a:endParaRPr lang="en-US"/>
        </a:p>
      </dgm:t>
    </dgm:pt>
    <dgm:pt modelId="{8F1B7E01-0FFB-43E3-90A5-91D9DBEA4C9A}" type="sibTrans" cxnId="{C0174013-14C2-48E6-8919-9C8FAA042CE0}">
      <dgm:prSet/>
      <dgm:spPr/>
      <dgm:t>
        <a:bodyPr/>
        <a:lstStyle/>
        <a:p>
          <a:endParaRPr lang="en-US"/>
        </a:p>
      </dgm:t>
    </dgm:pt>
    <dgm:pt modelId="{7AF48CFB-7F4F-4352-A706-9604321BA41D}">
      <dgm:prSet phldrT="[Text]"/>
      <dgm:spPr/>
      <dgm:t>
        <a:bodyPr/>
        <a:lstStyle/>
        <a:p>
          <a:r>
            <a:rPr lang="en-US" dirty="0" smtClean="0"/>
            <a:t>Clinician</a:t>
          </a:r>
          <a:endParaRPr lang="en-US" dirty="0"/>
        </a:p>
      </dgm:t>
    </dgm:pt>
    <dgm:pt modelId="{6E6F9F39-1B7D-46AA-8ADA-AB45178359FC}" type="parTrans" cxnId="{6ACAFF32-47BB-4F85-A2D9-3FE0DC1E6A23}">
      <dgm:prSet/>
      <dgm:spPr/>
      <dgm:t>
        <a:bodyPr/>
        <a:lstStyle/>
        <a:p>
          <a:endParaRPr lang="en-US"/>
        </a:p>
      </dgm:t>
    </dgm:pt>
    <dgm:pt modelId="{8AEE9407-CCCF-4652-B664-4A57CF15E079}" type="sibTrans" cxnId="{6ACAFF32-47BB-4F85-A2D9-3FE0DC1E6A23}">
      <dgm:prSet/>
      <dgm:spPr/>
      <dgm:t>
        <a:bodyPr/>
        <a:lstStyle/>
        <a:p>
          <a:endParaRPr lang="en-US"/>
        </a:p>
      </dgm:t>
    </dgm:pt>
    <dgm:pt modelId="{5F61FEE0-5AFA-4CD3-A1F1-02B0AE67999B}" type="pres">
      <dgm:prSet presAssocID="{FEF63DF0-D37E-4036-BB93-AE178CE291BD}" presName="Name0" presStyleCnt="0">
        <dgm:presLayoutVars>
          <dgm:dir/>
          <dgm:resizeHandles val="exact"/>
        </dgm:presLayoutVars>
      </dgm:prSet>
      <dgm:spPr/>
      <dgm:t>
        <a:bodyPr/>
        <a:lstStyle/>
        <a:p>
          <a:endParaRPr lang="en-US"/>
        </a:p>
      </dgm:t>
    </dgm:pt>
    <dgm:pt modelId="{F5FF5E5C-5AC2-431A-8245-A6C29DF227AC}" type="pres">
      <dgm:prSet presAssocID="{04106902-7CC6-4115-AC0D-5E261D7E556E}" presName="node" presStyleLbl="node1" presStyleIdx="0" presStyleCnt="3">
        <dgm:presLayoutVars>
          <dgm:bulletEnabled val="1"/>
        </dgm:presLayoutVars>
      </dgm:prSet>
      <dgm:spPr/>
      <dgm:t>
        <a:bodyPr/>
        <a:lstStyle/>
        <a:p>
          <a:endParaRPr lang="en-US"/>
        </a:p>
      </dgm:t>
    </dgm:pt>
    <dgm:pt modelId="{999F69F6-595F-44C1-A7EF-7B1D254FF995}" type="pres">
      <dgm:prSet presAssocID="{74A4DD94-9D79-4600-8786-0D9C37EF0063}" presName="sibTrans" presStyleLbl="sibTrans2D1" presStyleIdx="0" presStyleCnt="3"/>
      <dgm:spPr/>
      <dgm:t>
        <a:bodyPr/>
        <a:lstStyle/>
        <a:p>
          <a:endParaRPr lang="en-US"/>
        </a:p>
      </dgm:t>
    </dgm:pt>
    <dgm:pt modelId="{3DA0A748-47AA-4C18-9894-C64D728DE9B3}" type="pres">
      <dgm:prSet presAssocID="{74A4DD94-9D79-4600-8786-0D9C37EF0063}" presName="connectorText" presStyleLbl="sibTrans2D1" presStyleIdx="0" presStyleCnt="3"/>
      <dgm:spPr/>
      <dgm:t>
        <a:bodyPr/>
        <a:lstStyle/>
        <a:p>
          <a:endParaRPr lang="en-US"/>
        </a:p>
      </dgm:t>
    </dgm:pt>
    <dgm:pt modelId="{A3FF0A18-CFAE-4C52-85BE-4CFE75A653FD}" type="pres">
      <dgm:prSet presAssocID="{6468104F-7151-48B1-B6DF-017D79A506E6}" presName="node" presStyleLbl="node1" presStyleIdx="1" presStyleCnt="3">
        <dgm:presLayoutVars>
          <dgm:bulletEnabled val="1"/>
        </dgm:presLayoutVars>
      </dgm:prSet>
      <dgm:spPr/>
      <dgm:t>
        <a:bodyPr/>
        <a:lstStyle/>
        <a:p>
          <a:endParaRPr lang="en-US"/>
        </a:p>
      </dgm:t>
    </dgm:pt>
    <dgm:pt modelId="{CCCAF0AB-7115-47BA-AA98-A134614FBC1E}" type="pres">
      <dgm:prSet presAssocID="{8F1B7E01-0FFB-43E3-90A5-91D9DBEA4C9A}" presName="sibTrans" presStyleLbl="sibTrans2D1" presStyleIdx="1" presStyleCnt="3"/>
      <dgm:spPr/>
      <dgm:t>
        <a:bodyPr/>
        <a:lstStyle/>
        <a:p>
          <a:endParaRPr lang="en-US"/>
        </a:p>
      </dgm:t>
    </dgm:pt>
    <dgm:pt modelId="{BE197885-2032-4894-B39F-FCF41F755F96}" type="pres">
      <dgm:prSet presAssocID="{8F1B7E01-0FFB-43E3-90A5-91D9DBEA4C9A}" presName="connectorText" presStyleLbl="sibTrans2D1" presStyleIdx="1" presStyleCnt="3"/>
      <dgm:spPr/>
      <dgm:t>
        <a:bodyPr/>
        <a:lstStyle/>
        <a:p>
          <a:endParaRPr lang="en-US"/>
        </a:p>
      </dgm:t>
    </dgm:pt>
    <dgm:pt modelId="{92DFE909-0534-4138-814C-0662A7555333}" type="pres">
      <dgm:prSet presAssocID="{7AF48CFB-7F4F-4352-A706-9604321BA41D}" presName="node" presStyleLbl="node1" presStyleIdx="2" presStyleCnt="3">
        <dgm:presLayoutVars>
          <dgm:bulletEnabled val="1"/>
        </dgm:presLayoutVars>
      </dgm:prSet>
      <dgm:spPr/>
      <dgm:t>
        <a:bodyPr/>
        <a:lstStyle/>
        <a:p>
          <a:endParaRPr lang="en-US"/>
        </a:p>
      </dgm:t>
    </dgm:pt>
    <dgm:pt modelId="{2CFAF0F1-32DE-4FE3-AFD4-99CDBF5336F3}" type="pres">
      <dgm:prSet presAssocID="{8AEE9407-CCCF-4652-B664-4A57CF15E079}" presName="sibTrans" presStyleLbl="sibTrans2D1" presStyleIdx="2" presStyleCnt="3"/>
      <dgm:spPr/>
      <dgm:t>
        <a:bodyPr/>
        <a:lstStyle/>
        <a:p>
          <a:endParaRPr lang="en-US"/>
        </a:p>
      </dgm:t>
    </dgm:pt>
    <dgm:pt modelId="{A0520C9B-12A4-43F4-B2CF-A2A7E27E125F}" type="pres">
      <dgm:prSet presAssocID="{8AEE9407-CCCF-4652-B664-4A57CF15E079}" presName="connectorText" presStyleLbl="sibTrans2D1" presStyleIdx="2" presStyleCnt="3"/>
      <dgm:spPr/>
      <dgm:t>
        <a:bodyPr/>
        <a:lstStyle/>
        <a:p>
          <a:endParaRPr lang="en-US"/>
        </a:p>
      </dgm:t>
    </dgm:pt>
  </dgm:ptLst>
  <dgm:cxnLst>
    <dgm:cxn modelId="{5C362786-39E2-4459-B2FF-D142A0E6EE68}" srcId="{FEF63DF0-D37E-4036-BB93-AE178CE291BD}" destId="{04106902-7CC6-4115-AC0D-5E261D7E556E}" srcOrd="0" destOrd="0" parTransId="{B2AFEBD6-412C-4DAB-A7E0-E26856F36835}" sibTransId="{74A4DD94-9D79-4600-8786-0D9C37EF0063}"/>
    <dgm:cxn modelId="{13D2525D-6901-4CF3-9BC5-847381A96CB9}" type="presOf" srcId="{6468104F-7151-48B1-B6DF-017D79A506E6}" destId="{A3FF0A18-CFAE-4C52-85BE-4CFE75A653FD}" srcOrd="0" destOrd="0" presId="urn:microsoft.com/office/officeart/2005/8/layout/cycle7"/>
    <dgm:cxn modelId="{308F4897-6D48-49DC-AA4D-D4E5CBBFC505}" type="presOf" srcId="{74A4DD94-9D79-4600-8786-0D9C37EF0063}" destId="{3DA0A748-47AA-4C18-9894-C64D728DE9B3}" srcOrd="1" destOrd="0" presId="urn:microsoft.com/office/officeart/2005/8/layout/cycle7"/>
    <dgm:cxn modelId="{B8A44AD9-FF20-4F00-8E7C-0FF478DBBAA2}" type="presOf" srcId="{7AF48CFB-7F4F-4352-A706-9604321BA41D}" destId="{92DFE909-0534-4138-814C-0662A7555333}" srcOrd="0" destOrd="0" presId="urn:microsoft.com/office/officeart/2005/8/layout/cycle7"/>
    <dgm:cxn modelId="{BCE1DF95-EDF7-4C53-B847-EBE6633C1B20}" type="presOf" srcId="{FEF63DF0-D37E-4036-BB93-AE178CE291BD}" destId="{5F61FEE0-5AFA-4CD3-A1F1-02B0AE67999B}" srcOrd="0" destOrd="0" presId="urn:microsoft.com/office/officeart/2005/8/layout/cycle7"/>
    <dgm:cxn modelId="{57EA56C3-54FB-4C61-8FFA-3E3BF624E4E2}" type="presOf" srcId="{8AEE9407-CCCF-4652-B664-4A57CF15E079}" destId="{A0520C9B-12A4-43F4-B2CF-A2A7E27E125F}" srcOrd="1" destOrd="0" presId="urn:microsoft.com/office/officeart/2005/8/layout/cycle7"/>
    <dgm:cxn modelId="{4B7CD478-6A2E-419C-822B-BFE4781D20F1}" type="presOf" srcId="{8F1B7E01-0FFB-43E3-90A5-91D9DBEA4C9A}" destId="{CCCAF0AB-7115-47BA-AA98-A134614FBC1E}" srcOrd="0" destOrd="0" presId="urn:microsoft.com/office/officeart/2005/8/layout/cycle7"/>
    <dgm:cxn modelId="{4BD38EA9-782B-4CCB-B457-ED8EE62301CE}" type="presOf" srcId="{74A4DD94-9D79-4600-8786-0D9C37EF0063}" destId="{999F69F6-595F-44C1-A7EF-7B1D254FF995}" srcOrd="0" destOrd="0" presId="urn:microsoft.com/office/officeart/2005/8/layout/cycle7"/>
    <dgm:cxn modelId="{F41C6361-BF3B-4E57-8421-F085E33F79F1}" type="presOf" srcId="{8F1B7E01-0FFB-43E3-90A5-91D9DBEA4C9A}" destId="{BE197885-2032-4894-B39F-FCF41F755F96}" srcOrd="1" destOrd="0" presId="urn:microsoft.com/office/officeart/2005/8/layout/cycle7"/>
    <dgm:cxn modelId="{C0174013-14C2-48E6-8919-9C8FAA042CE0}" srcId="{FEF63DF0-D37E-4036-BB93-AE178CE291BD}" destId="{6468104F-7151-48B1-B6DF-017D79A506E6}" srcOrd="1" destOrd="0" parTransId="{7602A37A-5A6E-4CD4-81EA-2F6688DC9458}" sibTransId="{8F1B7E01-0FFB-43E3-90A5-91D9DBEA4C9A}"/>
    <dgm:cxn modelId="{D44FF03C-6FE4-4C91-A17B-502E3ED63373}" type="presOf" srcId="{04106902-7CC6-4115-AC0D-5E261D7E556E}" destId="{F5FF5E5C-5AC2-431A-8245-A6C29DF227AC}" srcOrd="0" destOrd="0" presId="urn:microsoft.com/office/officeart/2005/8/layout/cycle7"/>
    <dgm:cxn modelId="{0C9EDD1A-A9AD-4919-8124-381F66DABA10}" type="presOf" srcId="{8AEE9407-CCCF-4652-B664-4A57CF15E079}" destId="{2CFAF0F1-32DE-4FE3-AFD4-99CDBF5336F3}" srcOrd="0" destOrd="0" presId="urn:microsoft.com/office/officeart/2005/8/layout/cycle7"/>
    <dgm:cxn modelId="{6ACAFF32-47BB-4F85-A2D9-3FE0DC1E6A23}" srcId="{FEF63DF0-D37E-4036-BB93-AE178CE291BD}" destId="{7AF48CFB-7F4F-4352-A706-9604321BA41D}" srcOrd="2" destOrd="0" parTransId="{6E6F9F39-1B7D-46AA-8ADA-AB45178359FC}" sibTransId="{8AEE9407-CCCF-4652-B664-4A57CF15E079}"/>
    <dgm:cxn modelId="{A64F0C1A-19E0-4834-B7D7-84ECF8943421}" type="presParOf" srcId="{5F61FEE0-5AFA-4CD3-A1F1-02B0AE67999B}" destId="{F5FF5E5C-5AC2-431A-8245-A6C29DF227AC}" srcOrd="0" destOrd="0" presId="urn:microsoft.com/office/officeart/2005/8/layout/cycle7"/>
    <dgm:cxn modelId="{6D274E6D-9516-4983-8322-3C7607CFEAEE}" type="presParOf" srcId="{5F61FEE0-5AFA-4CD3-A1F1-02B0AE67999B}" destId="{999F69F6-595F-44C1-A7EF-7B1D254FF995}" srcOrd="1" destOrd="0" presId="urn:microsoft.com/office/officeart/2005/8/layout/cycle7"/>
    <dgm:cxn modelId="{B95FD374-C3FB-4B63-AB65-7A657771E7B2}" type="presParOf" srcId="{999F69F6-595F-44C1-A7EF-7B1D254FF995}" destId="{3DA0A748-47AA-4C18-9894-C64D728DE9B3}" srcOrd="0" destOrd="0" presId="urn:microsoft.com/office/officeart/2005/8/layout/cycle7"/>
    <dgm:cxn modelId="{4346A159-48BB-4811-A384-B17A3ABA2E5D}" type="presParOf" srcId="{5F61FEE0-5AFA-4CD3-A1F1-02B0AE67999B}" destId="{A3FF0A18-CFAE-4C52-85BE-4CFE75A653FD}" srcOrd="2" destOrd="0" presId="urn:microsoft.com/office/officeart/2005/8/layout/cycle7"/>
    <dgm:cxn modelId="{A443886A-67AD-4293-9BE4-E8D44F42013C}" type="presParOf" srcId="{5F61FEE0-5AFA-4CD3-A1F1-02B0AE67999B}" destId="{CCCAF0AB-7115-47BA-AA98-A134614FBC1E}" srcOrd="3" destOrd="0" presId="urn:microsoft.com/office/officeart/2005/8/layout/cycle7"/>
    <dgm:cxn modelId="{14BA605F-718C-4E45-9239-1D994B904D1C}" type="presParOf" srcId="{CCCAF0AB-7115-47BA-AA98-A134614FBC1E}" destId="{BE197885-2032-4894-B39F-FCF41F755F96}" srcOrd="0" destOrd="0" presId="urn:microsoft.com/office/officeart/2005/8/layout/cycle7"/>
    <dgm:cxn modelId="{F1191375-34E7-45F6-84B6-CBB8DD0E0842}" type="presParOf" srcId="{5F61FEE0-5AFA-4CD3-A1F1-02B0AE67999B}" destId="{92DFE909-0534-4138-814C-0662A7555333}" srcOrd="4" destOrd="0" presId="urn:microsoft.com/office/officeart/2005/8/layout/cycle7"/>
    <dgm:cxn modelId="{1DAF0951-78FC-4A21-9766-33C1FB66A92F}" type="presParOf" srcId="{5F61FEE0-5AFA-4CD3-A1F1-02B0AE67999B}" destId="{2CFAF0F1-32DE-4FE3-AFD4-99CDBF5336F3}" srcOrd="5" destOrd="0" presId="urn:microsoft.com/office/officeart/2005/8/layout/cycle7"/>
    <dgm:cxn modelId="{6AD82457-B952-4500-B978-D07A5F222FB2}" type="presParOf" srcId="{2CFAF0F1-32DE-4FE3-AFD4-99CDBF5336F3}" destId="{A0520C9B-12A4-43F4-B2CF-A2A7E27E125F}" srcOrd="0" destOrd="0" presId="urn:microsoft.com/office/officeart/2005/8/layout/cycle7"/>
  </dgm:cxnLst>
  <dgm:bg/>
  <dgm:whole/>
</dgm:dataModel>
</file>

<file path=ppt/diagrams/data4.xml><?xml version="1.0" encoding="utf-8"?>
<dgm:dataModel xmlns:dgm="http://schemas.openxmlformats.org/drawingml/2006/diagram" xmlns:a="http://schemas.openxmlformats.org/drawingml/2006/main">
  <dgm:ptLst>
    <dgm:pt modelId="{FEF63DF0-D37E-4036-BB93-AE178CE291BD}" type="doc">
      <dgm:prSet loTypeId="urn:microsoft.com/office/officeart/2005/8/layout/cycle7" loCatId="cycle" qsTypeId="urn:microsoft.com/office/officeart/2005/8/quickstyle/simple2" qsCatId="simple" csTypeId="urn:microsoft.com/office/officeart/2005/8/colors/accent2_3" csCatId="accent2" phldr="1"/>
      <dgm:spPr/>
      <dgm:t>
        <a:bodyPr/>
        <a:lstStyle/>
        <a:p>
          <a:endParaRPr lang="en-US"/>
        </a:p>
      </dgm:t>
    </dgm:pt>
    <dgm:pt modelId="{04106902-7CC6-4115-AC0D-5E261D7E556E}">
      <dgm:prSet phldrT="[Text]"/>
      <dgm:spPr/>
      <dgm:t>
        <a:bodyPr/>
        <a:lstStyle/>
        <a:p>
          <a:r>
            <a:rPr lang="en-US" dirty="0" smtClean="0"/>
            <a:t>Patient</a:t>
          </a:r>
          <a:endParaRPr lang="en-US" dirty="0"/>
        </a:p>
      </dgm:t>
    </dgm:pt>
    <dgm:pt modelId="{B2AFEBD6-412C-4DAB-A7E0-E26856F36835}" type="parTrans" cxnId="{5C362786-39E2-4459-B2FF-D142A0E6EE68}">
      <dgm:prSet/>
      <dgm:spPr/>
      <dgm:t>
        <a:bodyPr/>
        <a:lstStyle/>
        <a:p>
          <a:endParaRPr lang="en-US"/>
        </a:p>
      </dgm:t>
    </dgm:pt>
    <dgm:pt modelId="{74A4DD94-9D79-4600-8786-0D9C37EF0063}" type="sibTrans" cxnId="{5C362786-39E2-4459-B2FF-D142A0E6EE68}">
      <dgm:prSet/>
      <dgm:spPr/>
      <dgm:t>
        <a:bodyPr/>
        <a:lstStyle/>
        <a:p>
          <a:endParaRPr lang="en-US"/>
        </a:p>
      </dgm:t>
    </dgm:pt>
    <dgm:pt modelId="{6468104F-7151-48B1-B6DF-017D79A506E6}">
      <dgm:prSet phldrT="[Text]"/>
      <dgm:spPr/>
      <dgm:t>
        <a:bodyPr/>
        <a:lstStyle/>
        <a:p>
          <a:r>
            <a:rPr lang="en-US" dirty="0" smtClean="0"/>
            <a:t>Family</a:t>
          </a:r>
          <a:endParaRPr lang="en-US" dirty="0"/>
        </a:p>
      </dgm:t>
    </dgm:pt>
    <dgm:pt modelId="{7602A37A-5A6E-4CD4-81EA-2F6688DC9458}" type="parTrans" cxnId="{C0174013-14C2-48E6-8919-9C8FAA042CE0}">
      <dgm:prSet/>
      <dgm:spPr/>
      <dgm:t>
        <a:bodyPr/>
        <a:lstStyle/>
        <a:p>
          <a:endParaRPr lang="en-US"/>
        </a:p>
      </dgm:t>
    </dgm:pt>
    <dgm:pt modelId="{8F1B7E01-0FFB-43E3-90A5-91D9DBEA4C9A}" type="sibTrans" cxnId="{C0174013-14C2-48E6-8919-9C8FAA042CE0}">
      <dgm:prSet/>
      <dgm:spPr/>
      <dgm:t>
        <a:bodyPr/>
        <a:lstStyle/>
        <a:p>
          <a:endParaRPr lang="en-US"/>
        </a:p>
      </dgm:t>
    </dgm:pt>
    <dgm:pt modelId="{7AF48CFB-7F4F-4352-A706-9604321BA41D}">
      <dgm:prSet phldrT="[Text]"/>
      <dgm:spPr/>
      <dgm:t>
        <a:bodyPr/>
        <a:lstStyle/>
        <a:p>
          <a:r>
            <a:rPr lang="en-US" dirty="0" smtClean="0"/>
            <a:t>Clinician</a:t>
          </a:r>
          <a:endParaRPr lang="en-US" dirty="0"/>
        </a:p>
      </dgm:t>
    </dgm:pt>
    <dgm:pt modelId="{6E6F9F39-1B7D-46AA-8ADA-AB45178359FC}" type="parTrans" cxnId="{6ACAFF32-47BB-4F85-A2D9-3FE0DC1E6A23}">
      <dgm:prSet/>
      <dgm:spPr/>
      <dgm:t>
        <a:bodyPr/>
        <a:lstStyle/>
        <a:p>
          <a:endParaRPr lang="en-US"/>
        </a:p>
      </dgm:t>
    </dgm:pt>
    <dgm:pt modelId="{8AEE9407-CCCF-4652-B664-4A57CF15E079}" type="sibTrans" cxnId="{6ACAFF32-47BB-4F85-A2D9-3FE0DC1E6A23}">
      <dgm:prSet/>
      <dgm:spPr/>
      <dgm:t>
        <a:bodyPr/>
        <a:lstStyle/>
        <a:p>
          <a:endParaRPr lang="en-US"/>
        </a:p>
      </dgm:t>
    </dgm:pt>
    <dgm:pt modelId="{5F61FEE0-5AFA-4CD3-A1F1-02B0AE67999B}" type="pres">
      <dgm:prSet presAssocID="{FEF63DF0-D37E-4036-BB93-AE178CE291BD}" presName="Name0" presStyleCnt="0">
        <dgm:presLayoutVars>
          <dgm:dir/>
          <dgm:resizeHandles val="exact"/>
        </dgm:presLayoutVars>
      </dgm:prSet>
      <dgm:spPr/>
      <dgm:t>
        <a:bodyPr/>
        <a:lstStyle/>
        <a:p>
          <a:endParaRPr lang="en-US"/>
        </a:p>
      </dgm:t>
    </dgm:pt>
    <dgm:pt modelId="{F5FF5E5C-5AC2-431A-8245-A6C29DF227AC}" type="pres">
      <dgm:prSet presAssocID="{04106902-7CC6-4115-AC0D-5E261D7E556E}" presName="node" presStyleLbl="node1" presStyleIdx="0" presStyleCnt="3">
        <dgm:presLayoutVars>
          <dgm:bulletEnabled val="1"/>
        </dgm:presLayoutVars>
      </dgm:prSet>
      <dgm:spPr/>
      <dgm:t>
        <a:bodyPr/>
        <a:lstStyle/>
        <a:p>
          <a:endParaRPr lang="en-US"/>
        </a:p>
      </dgm:t>
    </dgm:pt>
    <dgm:pt modelId="{999F69F6-595F-44C1-A7EF-7B1D254FF995}" type="pres">
      <dgm:prSet presAssocID="{74A4DD94-9D79-4600-8786-0D9C37EF0063}" presName="sibTrans" presStyleLbl="sibTrans2D1" presStyleIdx="0" presStyleCnt="3"/>
      <dgm:spPr/>
      <dgm:t>
        <a:bodyPr/>
        <a:lstStyle/>
        <a:p>
          <a:endParaRPr lang="en-US"/>
        </a:p>
      </dgm:t>
    </dgm:pt>
    <dgm:pt modelId="{3DA0A748-47AA-4C18-9894-C64D728DE9B3}" type="pres">
      <dgm:prSet presAssocID="{74A4DD94-9D79-4600-8786-0D9C37EF0063}" presName="connectorText" presStyleLbl="sibTrans2D1" presStyleIdx="0" presStyleCnt="3"/>
      <dgm:spPr/>
      <dgm:t>
        <a:bodyPr/>
        <a:lstStyle/>
        <a:p>
          <a:endParaRPr lang="en-US"/>
        </a:p>
      </dgm:t>
    </dgm:pt>
    <dgm:pt modelId="{A3FF0A18-CFAE-4C52-85BE-4CFE75A653FD}" type="pres">
      <dgm:prSet presAssocID="{6468104F-7151-48B1-B6DF-017D79A506E6}" presName="node" presStyleLbl="node1" presStyleIdx="1" presStyleCnt="3">
        <dgm:presLayoutVars>
          <dgm:bulletEnabled val="1"/>
        </dgm:presLayoutVars>
      </dgm:prSet>
      <dgm:spPr/>
      <dgm:t>
        <a:bodyPr/>
        <a:lstStyle/>
        <a:p>
          <a:endParaRPr lang="en-US"/>
        </a:p>
      </dgm:t>
    </dgm:pt>
    <dgm:pt modelId="{CCCAF0AB-7115-47BA-AA98-A134614FBC1E}" type="pres">
      <dgm:prSet presAssocID="{8F1B7E01-0FFB-43E3-90A5-91D9DBEA4C9A}" presName="sibTrans" presStyleLbl="sibTrans2D1" presStyleIdx="1" presStyleCnt="3"/>
      <dgm:spPr/>
      <dgm:t>
        <a:bodyPr/>
        <a:lstStyle/>
        <a:p>
          <a:endParaRPr lang="en-US"/>
        </a:p>
      </dgm:t>
    </dgm:pt>
    <dgm:pt modelId="{BE197885-2032-4894-B39F-FCF41F755F96}" type="pres">
      <dgm:prSet presAssocID="{8F1B7E01-0FFB-43E3-90A5-91D9DBEA4C9A}" presName="connectorText" presStyleLbl="sibTrans2D1" presStyleIdx="1" presStyleCnt="3"/>
      <dgm:spPr/>
      <dgm:t>
        <a:bodyPr/>
        <a:lstStyle/>
        <a:p>
          <a:endParaRPr lang="en-US"/>
        </a:p>
      </dgm:t>
    </dgm:pt>
    <dgm:pt modelId="{92DFE909-0534-4138-814C-0662A7555333}" type="pres">
      <dgm:prSet presAssocID="{7AF48CFB-7F4F-4352-A706-9604321BA41D}" presName="node" presStyleLbl="node1" presStyleIdx="2" presStyleCnt="3">
        <dgm:presLayoutVars>
          <dgm:bulletEnabled val="1"/>
        </dgm:presLayoutVars>
      </dgm:prSet>
      <dgm:spPr/>
      <dgm:t>
        <a:bodyPr/>
        <a:lstStyle/>
        <a:p>
          <a:endParaRPr lang="en-US"/>
        </a:p>
      </dgm:t>
    </dgm:pt>
    <dgm:pt modelId="{2CFAF0F1-32DE-4FE3-AFD4-99CDBF5336F3}" type="pres">
      <dgm:prSet presAssocID="{8AEE9407-CCCF-4652-B664-4A57CF15E079}" presName="sibTrans" presStyleLbl="sibTrans2D1" presStyleIdx="2" presStyleCnt="3"/>
      <dgm:spPr/>
      <dgm:t>
        <a:bodyPr/>
        <a:lstStyle/>
        <a:p>
          <a:endParaRPr lang="en-US"/>
        </a:p>
      </dgm:t>
    </dgm:pt>
    <dgm:pt modelId="{A0520C9B-12A4-43F4-B2CF-A2A7E27E125F}" type="pres">
      <dgm:prSet presAssocID="{8AEE9407-CCCF-4652-B664-4A57CF15E079}" presName="connectorText" presStyleLbl="sibTrans2D1" presStyleIdx="2" presStyleCnt="3"/>
      <dgm:spPr/>
      <dgm:t>
        <a:bodyPr/>
        <a:lstStyle/>
        <a:p>
          <a:endParaRPr lang="en-US"/>
        </a:p>
      </dgm:t>
    </dgm:pt>
  </dgm:ptLst>
  <dgm:cxnLst>
    <dgm:cxn modelId="{5C362786-39E2-4459-B2FF-D142A0E6EE68}" srcId="{FEF63DF0-D37E-4036-BB93-AE178CE291BD}" destId="{04106902-7CC6-4115-AC0D-5E261D7E556E}" srcOrd="0" destOrd="0" parTransId="{B2AFEBD6-412C-4DAB-A7E0-E26856F36835}" sibTransId="{74A4DD94-9D79-4600-8786-0D9C37EF0063}"/>
    <dgm:cxn modelId="{21585249-6D53-44F2-83CB-ED5F719D9E06}" type="presOf" srcId="{FEF63DF0-D37E-4036-BB93-AE178CE291BD}" destId="{5F61FEE0-5AFA-4CD3-A1F1-02B0AE67999B}" srcOrd="0" destOrd="0" presId="urn:microsoft.com/office/officeart/2005/8/layout/cycle7"/>
    <dgm:cxn modelId="{74557D20-0F92-4F9D-A24F-205B0066B1D0}" type="presOf" srcId="{7AF48CFB-7F4F-4352-A706-9604321BA41D}" destId="{92DFE909-0534-4138-814C-0662A7555333}" srcOrd="0" destOrd="0" presId="urn:microsoft.com/office/officeart/2005/8/layout/cycle7"/>
    <dgm:cxn modelId="{33CD9D27-B20F-4354-AEB6-51BDC5043238}" type="presOf" srcId="{74A4DD94-9D79-4600-8786-0D9C37EF0063}" destId="{3DA0A748-47AA-4C18-9894-C64D728DE9B3}" srcOrd="1" destOrd="0" presId="urn:microsoft.com/office/officeart/2005/8/layout/cycle7"/>
    <dgm:cxn modelId="{046961E4-26B4-4EC8-AC96-D5046DF0F796}" type="presOf" srcId="{04106902-7CC6-4115-AC0D-5E261D7E556E}" destId="{F5FF5E5C-5AC2-431A-8245-A6C29DF227AC}" srcOrd="0" destOrd="0" presId="urn:microsoft.com/office/officeart/2005/8/layout/cycle7"/>
    <dgm:cxn modelId="{385EB534-C079-4AA5-962C-36D4E2199449}" type="presOf" srcId="{74A4DD94-9D79-4600-8786-0D9C37EF0063}" destId="{999F69F6-595F-44C1-A7EF-7B1D254FF995}" srcOrd="0" destOrd="0" presId="urn:microsoft.com/office/officeart/2005/8/layout/cycle7"/>
    <dgm:cxn modelId="{FCB5DCBA-B592-495D-8211-69A51C63A1A1}" type="presOf" srcId="{6468104F-7151-48B1-B6DF-017D79A506E6}" destId="{A3FF0A18-CFAE-4C52-85BE-4CFE75A653FD}" srcOrd="0" destOrd="0" presId="urn:microsoft.com/office/officeart/2005/8/layout/cycle7"/>
    <dgm:cxn modelId="{CB5DB0CA-A85C-43DC-B1E4-9E2DE4E5A557}" type="presOf" srcId="{8AEE9407-CCCF-4652-B664-4A57CF15E079}" destId="{A0520C9B-12A4-43F4-B2CF-A2A7E27E125F}" srcOrd="1" destOrd="0" presId="urn:microsoft.com/office/officeart/2005/8/layout/cycle7"/>
    <dgm:cxn modelId="{6B4C9AD0-97F1-4843-A6A6-71E06394FC6A}" type="presOf" srcId="{8F1B7E01-0FFB-43E3-90A5-91D9DBEA4C9A}" destId="{CCCAF0AB-7115-47BA-AA98-A134614FBC1E}" srcOrd="0" destOrd="0" presId="urn:microsoft.com/office/officeart/2005/8/layout/cycle7"/>
    <dgm:cxn modelId="{418D1FCE-8A2E-448A-BDF0-CB0B093A7EB2}" type="presOf" srcId="{8F1B7E01-0FFB-43E3-90A5-91D9DBEA4C9A}" destId="{BE197885-2032-4894-B39F-FCF41F755F96}" srcOrd="1" destOrd="0" presId="urn:microsoft.com/office/officeart/2005/8/layout/cycle7"/>
    <dgm:cxn modelId="{C0174013-14C2-48E6-8919-9C8FAA042CE0}" srcId="{FEF63DF0-D37E-4036-BB93-AE178CE291BD}" destId="{6468104F-7151-48B1-B6DF-017D79A506E6}" srcOrd="1" destOrd="0" parTransId="{7602A37A-5A6E-4CD4-81EA-2F6688DC9458}" sibTransId="{8F1B7E01-0FFB-43E3-90A5-91D9DBEA4C9A}"/>
    <dgm:cxn modelId="{D06873E2-FABB-4168-ACF4-77459D5C8935}" type="presOf" srcId="{8AEE9407-CCCF-4652-B664-4A57CF15E079}" destId="{2CFAF0F1-32DE-4FE3-AFD4-99CDBF5336F3}" srcOrd="0" destOrd="0" presId="urn:microsoft.com/office/officeart/2005/8/layout/cycle7"/>
    <dgm:cxn modelId="{6ACAFF32-47BB-4F85-A2D9-3FE0DC1E6A23}" srcId="{FEF63DF0-D37E-4036-BB93-AE178CE291BD}" destId="{7AF48CFB-7F4F-4352-A706-9604321BA41D}" srcOrd="2" destOrd="0" parTransId="{6E6F9F39-1B7D-46AA-8ADA-AB45178359FC}" sibTransId="{8AEE9407-CCCF-4652-B664-4A57CF15E079}"/>
    <dgm:cxn modelId="{650B2281-0BC5-4CDD-BBB0-8008DA5D2DA4}" type="presParOf" srcId="{5F61FEE0-5AFA-4CD3-A1F1-02B0AE67999B}" destId="{F5FF5E5C-5AC2-431A-8245-A6C29DF227AC}" srcOrd="0" destOrd="0" presId="urn:microsoft.com/office/officeart/2005/8/layout/cycle7"/>
    <dgm:cxn modelId="{333ECE59-0409-4D03-98AA-30EE654F1591}" type="presParOf" srcId="{5F61FEE0-5AFA-4CD3-A1F1-02B0AE67999B}" destId="{999F69F6-595F-44C1-A7EF-7B1D254FF995}" srcOrd="1" destOrd="0" presId="urn:microsoft.com/office/officeart/2005/8/layout/cycle7"/>
    <dgm:cxn modelId="{90393B29-04D2-4343-918D-736BFC2B6920}" type="presParOf" srcId="{999F69F6-595F-44C1-A7EF-7B1D254FF995}" destId="{3DA0A748-47AA-4C18-9894-C64D728DE9B3}" srcOrd="0" destOrd="0" presId="urn:microsoft.com/office/officeart/2005/8/layout/cycle7"/>
    <dgm:cxn modelId="{67C5FFDC-07F0-4A7F-9E04-C4FD6D76032A}" type="presParOf" srcId="{5F61FEE0-5AFA-4CD3-A1F1-02B0AE67999B}" destId="{A3FF0A18-CFAE-4C52-85BE-4CFE75A653FD}" srcOrd="2" destOrd="0" presId="urn:microsoft.com/office/officeart/2005/8/layout/cycle7"/>
    <dgm:cxn modelId="{08AF6440-7D5A-44B4-9C34-F3DAE358DADA}" type="presParOf" srcId="{5F61FEE0-5AFA-4CD3-A1F1-02B0AE67999B}" destId="{CCCAF0AB-7115-47BA-AA98-A134614FBC1E}" srcOrd="3" destOrd="0" presId="urn:microsoft.com/office/officeart/2005/8/layout/cycle7"/>
    <dgm:cxn modelId="{E64700B0-DA7A-48C9-89A1-CC5BCDE56FF1}" type="presParOf" srcId="{CCCAF0AB-7115-47BA-AA98-A134614FBC1E}" destId="{BE197885-2032-4894-B39F-FCF41F755F96}" srcOrd="0" destOrd="0" presId="urn:microsoft.com/office/officeart/2005/8/layout/cycle7"/>
    <dgm:cxn modelId="{6C692A2C-5F71-4F7D-BF3A-BD2A64735777}" type="presParOf" srcId="{5F61FEE0-5AFA-4CD3-A1F1-02B0AE67999B}" destId="{92DFE909-0534-4138-814C-0662A7555333}" srcOrd="4" destOrd="0" presId="urn:microsoft.com/office/officeart/2005/8/layout/cycle7"/>
    <dgm:cxn modelId="{C92D5711-EA60-41CB-A263-2B7E15B4F7E8}" type="presParOf" srcId="{5F61FEE0-5AFA-4CD3-A1F1-02B0AE67999B}" destId="{2CFAF0F1-32DE-4FE3-AFD4-99CDBF5336F3}" srcOrd="5" destOrd="0" presId="urn:microsoft.com/office/officeart/2005/8/layout/cycle7"/>
    <dgm:cxn modelId="{90FE005A-99B8-43F0-96D2-E66D112A38FE}" type="presParOf" srcId="{2CFAF0F1-32DE-4FE3-AFD4-99CDBF5336F3}" destId="{A0520C9B-12A4-43F4-B2CF-A2A7E27E125F}"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187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87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D1FA86-A027-467B-867D-72078738E8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0ECEDE-0307-443F-A3B2-81B1D49D4BB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aramond"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aramond"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aramond"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C64051-A667-4E54-93E0-83B735AFBEC4}" type="slidenum">
              <a:rPr lang="en-US" smtClean="0"/>
              <a:pPr/>
              <a:t>16</a:t>
            </a:fld>
            <a:endParaRPr lang="en-US" smtClean="0"/>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A988D-F8CA-42AF-B50A-E7A189C2F57E}" type="slidenum">
              <a:rPr lang="en-US" sz="1200"/>
              <a:pPr algn="r"/>
              <a:t>16</a:t>
            </a:fld>
            <a:endParaRPr 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914400" y="4343400"/>
            <a:ext cx="5029200" cy="4114800"/>
          </a:xfrm>
          <a:noFill/>
          <a:ln/>
        </p:spPr>
        <p:txBody>
          <a:bodyPr/>
          <a:lstStyle/>
          <a:p>
            <a:pPr eaLnBrk="1" hangingPunct="1"/>
            <a:r>
              <a:rPr lang="en-US" smtClean="0"/>
              <a:t>Patients who have an understanding of their life expectancy are participate in ACP are more likely to accept hospice at the EOL.  Thus providing more comprehensive support for patients throughout the course of their disease may not only benefit their current health status but also allow for a more timely transition to hospice care.  Integrated oncology and palliative care can bridge the gap between cancer-directed and comfort-oriented therapies in advanced cancer patients.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0A543-1F99-4A10-A672-AA0A6FF6EE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CD1FE6-BA71-4BA7-A842-C5C114B890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B02B7-E2EE-4302-92F0-7E906802F9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764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E5336-9F33-4A70-A00A-F1431D60057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13F6C-83F2-47B5-96E2-0965707DCE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7C6E6-734D-4826-9893-83A25A6634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9EB63-27F0-4E01-9A1F-C9705666BD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7D76D1-BDDB-49CD-AFF1-DE9EC7FC93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29A129-2137-4794-BD58-266885ECDD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74C6EE-B7E2-4592-9905-6DF34DF012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813B4F-CFF9-4CF4-9F97-0B78FA958C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997E53-AF5A-4E9B-B959-23A4964699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A2BFBA-9FA8-4388-8194-1745C44D64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914400"/>
          </a:xfrm>
          <a:prstGeom prst="rect">
            <a:avLst/>
          </a:prstGeom>
          <a:noFill/>
          <a:ln w="9525">
            <a:solidFill>
              <a:srgbClr val="99CCFF"/>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A232B0-7C5C-47DF-B686-60858B43C8E6}" type="slidenum">
              <a:rPr lang="en-US"/>
              <a:pPr>
                <a:defRPr/>
              </a:pPr>
              <a:t>‹#›</a:t>
            </a:fld>
            <a:endParaRPr lang="en-US"/>
          </a:p>
        </p:txBody>
      </p:sp>
      <p:pic>
        <p:nvPicPr>
          <p:cNvPr id="3079" name="Picture 16" descr="Cancer Center_CMYK"/>
          <p:cNvPicPr>
            <a:picLocks noChangeAspect="1" noChangeArrowheads="1"/>
          </p:cNvPicPr>
          <p:nvPr userDrawn="1"/>
        </p:nvPicPr>
        <p:blipFill>
          <a:blip r:embed="rId15"/>
          <a:srcRect b="12091"/>
          <a:stretch>
            <a:fillRect/>
          </a:stretch>
        </p:blipFill>
        <p:spPr bwMode="auto">
          <a:xfrm>
            <a:off x="76200" y="5749925"/>
            <a:ext cx="2971800" cy="1108075"/>
          </a:xfrm>
          <a:prstGeom prst="rect">
            <a:avLst/>
          </a:prstGeom>
          <a:noFill/>
          <a:ln w="9525">
            <a:noFill/>
            <a:miter lim="800000"/>
            <a:headEnd/>
            <a:tailEnd/>
          </a:ln>
        </p:spPr>
      </p:pic>
      <p:pic>
        <p:nvPicPr>
          <p:cNvPr id="3080" name="Picture 18" descr="HMS-color2"/>
          <p:cNvPicPr>
            <a:picLocks noChangeAspect="1" noChangeArrowheads="1"/>
          </p:cNvPicPr>
          <p:nvPr userDrawn="1"/>
        </p:nvPicPr>
        <p:blipFill>
          <a:blip r:embed="rId16"/>
          <a:srcRect/>
          <a:stretch>
            <a:fillRect/>
          </a:stretch>
        </p:blipFill>
        <p:spPr bwMode="auto">
          <a:xfrm>
            <a:off x="7239000" y="6248400"/>
            <a:ext cx="1447800" cy="31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a:solidFill>
            <a:srgbClr val="000066"/>
          </a:solidFill>
          <a:latin typeface="+mj-lt"/>
          <a:ea typeface="+mj-ea"/>
          <a:cs typeface="+mj-cs"/>
        </a:defRPr>
      </a:lvl1pPr>
      <a:lvl2pPr algn="ctr" rtl="0" eaLnBrk="0" fontAlgn="base" hangingPunct="0">
        <a:spcBef>
          <a:spcPct val="0"/>
        </a:spcBef>
        <a:spcAft>
          <a:spcPct val="0"/>
        </a:spcAft>
        <a:defRPr sz="3600">
          <a:solidFill>
            <a:srgbClr val="000066"/>
          </a:solidFill>
          <a:latin typeface="Lucida Sans" pitchFamily="34" charset="0"/>
        </a:defRPr>
      </a:lvl2pPr>
      <a:lvl3pPr algn="ctr" rtl="0" eaLnBrk="0" fontAlgn="base" hangingPunct="0">
        <a:spcBef>
          <a:spcPct val="0"/>
        </a:spcBef>
        <a:spcAft>
          <a:spcPct val="0"/>
        </a:spcAft>
        <a:defRPr sz="3600">
          <a:solidFill>
            <a:srgbClr val="000066"/>
          </a:solidFill>
          <a:latin typeface="Lucida Sans" pitchFamily="34" charset="0"/>
        </a:defRPr>
      </a:lvl3pPr>
      <a:lvl4pPr algn="ctr" rtl="0" eaLnBrk="0" fontAlgn="base" hangingPunct="0">
        <a:spcBef>
          <a:spcPct val="0"/>
        </a:spcBef>
        <a:spcAft>
          <a:spcPct val="0"/>
        </a:spcAft>
        <a:defRPr sz="3600">
          <a:solidFill>
            <a:srgbClr val="000066"/>
          </a:solidFill>
          <a:latin typeface="Lucida Sans" pitchFamily="34" charset="0"/>
        </a:defRPr>
      </a:lvl4pPr>
      <a:lvl5pPr algn="ctr" rtl="0" eaLnBrk="0" fontAlgn="base" hangingPunct="0">
        <a:spcBef>
          <a:spcPct val="0"/>
        </a:spcBef>
        <a:spcAft>
          <a:spcPct val="0"/>
        </a:spcAft>
        <a:defRPr sz="3600">
          <a:solidFill>
            <a:srgbClr val="000066"/>
          </a:solidFill>
          <a:latin typeface="Lucida Sans" pitchFamily="34" charset="0"/>
        </a:defRPr>
      </a:lvl5pPr>
      <a:lvl6pPr marL="457200" algn="ctr" rtl="0" fontAlgn="base">
        <a:spcBef>
          <a:spcPct val="0"/>
        </a:spcBef>
        <a:spcAft>
          <a:spcPct val="0"/>
        </a:spcAft>
        <a:defRPr sz="3600">
          <a:solidFill>
            <a:srgbClr val="000066"/>
          </a:solidFill>
          <a:latin typeface="Lucida Sans" pitchFamily="34" charset="0"/>
        </a:defRPr>
      </a:lvl6pPr>
      <a:lvl7pPr marL="914400" algn="ctr" rtl="0" fontAlgn="base">
        <a:spcBef>
          <a:spcPct val="0"/>
        </a:spcBef>
        <a:spcAft>
          <a:spcPct val="0"/>
        </a:spcAft>
        <a:defRPr sz="3600">
          <a:solidFill>
            <a:srgbClr val="000066"/>
          </a:solidFill>
          <a:latin typeface="Lucida Sans" pitchFamily="34" charset="0"/>
        </a:defRPr>
      </a:lvl7pPr>
      <a:lvl8pPr marL="1371600" algn="ctr" rtl="0" fontAlgn="base">
        <a:spcBef>
          <a:spcPct val="0"/>
        </a:spcBef>
        <a:spcAft>
          <a:spcPct val="0"/>
        </a:spcAft>
        <a:defRPr sz="3600">
          <a:solidFill>
            <a:srgbClr val="000066"/>
          </a:solidFill>
          <a:latin typeface="Lucida Sans" pitchFamily="34" charset="0"/>
        </a:defRPr>
      </a:lvl8pPr>
      <a:lvl9pPr marL="1828800" algn="ctr" rtl="0" fontAlgn="base">
        <a:spcBef>
          <a:spcPct val="0"/>
        </a:spcBef>
        <a:spcAft>
          <a:spcPct val="0"/>
        </a:spcAft>
        <a:defRPr sz="3600">
          <a:solidFill>
            <a:srgbClr val="000066"/>
          </a:solidFill>
          <a:latin typeface="Lucida Sans" pitchFamily="34" charset="0"/>
        </a:defRPr>
      </a:lvl9pPr>
    </p:titleStyle>
    <p:bodyStyle>
      <a:lvl1pPr marL="342900" indent="-342900" algn="l" rtl="0" eaLnBrk="0" fontAlgn="base" hangingPunct="0">
        <a:spcBef>
          <a:spcPct val="20000"/>
        </a:spcBef>
        <a:spcAft>
          <a:spcPct val="0"/>
        </a:spcAft>
        <a:buClr>
          <a:srgbClr val="99CCFF"/>
        </a:buClr>
        <a:buSzPct val="80000"/>
        <a:buFont typeface="Wingdings" pitchFamily="2" charset="2"/>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99CCFF"/>
        </a:buClr>
        <a:buSzPct val="80000"/>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99CCFF"/>
        </a:buClr>
        <a:buSzPct val="80000"/>
        <a:buFont typeface="Wingdings" pitchFamily="2" charset="2"/>
        <a:buChar char="§"/>
        <a:defRPr sz="2400">
          <a:solidFill>
            <a:srgbClr val="000066"/>
          </a:solidFill>
          <a:latin typeface="+mn-lt"/>
        </a:defRPr>
      </a:lvl3pPr>
      <a:lvl4pPr marL="1600200" indent="-228600" algn="l" rtl="0" eaLnBrk="0" fontAlgn="base" hangingPunct="0">
        <a:spcBef>
          <a:spcPct val="20000"/>
        </a:spcBef>
        <a:spcAft>
          <a:spcPct val="0"/>
        </a:spcAft>
        <a:buClr>
          <a:srgbClr val="99CCFF"/>
        </a:buClr>
        <a:buSzPct val="80000"/>
        <a:buFont typeface="Wingdings" pitchFamily="2" charset="2"/>
        <a:buChar char="§"/>
        <a:defRPr sz="2000">
          <a:solidFill>
            <a:srgbClr val="000066"/>
          </a:solidFill>
          <a:latin typeface="+mn-lt"/>
        </a:defRPr>
      </a:lvl4pPr>
      <a:lvl5pPr marL="2057400" indent="-228600" algn="l" rtl="0" eaLnBrk="0" fontAlgn="base" hangingPunct="0">
        <a:spcBef>
          <a:spcPct val="20000"/>
        </a:spcBef>
        <a:spcAft>
          <a:spcPct val="0"/>
        </a:spcAft>
        <a:buClr>
          <a:srgbClr val="99CCFF"/>
        </a:buClr>
        <a:buSzPct val="80000"/>
        <a:buFont typeface="Wingdings" pitchFamily="2" charset="2"/>
        <a:buChar char="§"/>
        <a:defRPr sz="2000">
          <a:solidFill>
            <a:srgbClr val="000066"/>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0066"/>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0066"/>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0066"/>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58949"/>
            <a:ext cx="7772400" cy="2270051"/>
          </a:xfrm>
        </p:spPr>
        <p:txBody>
          <a:bodyPr/>
          <a:lstStyle/>
          <a:p>
            <a:pPr eaLnBrk="1" hangingPunct="1"/>
            <a:r>
              <a:rPr lang="en-US" sz="3200" dirty="0" smtClean="0"/>
              <a:t>Cancer Care Delivery Reform:  </a:t>
            </a:r>
            <a:br>
              <a:rPr lang="en-US" sz="3200" dirty="0" smtClean="0"/>
            </a:br>
            <a:r>
              <a:rPr lang="en-US" sz="3200" dirty="0" smtClean="0"/>
              <a:t>Role of Early Palliative Care and Communication about EOL Care</a:t>
            </a:r>
          </a:p>
        </p:txBody>
      </p:sp>
      <p:sp>
        <p:nvSpPr>
          <p:cNvPr id="4099" name="Rectangle 3"/>
          <p:cNvSpPr>
            <a:spLocks noGrp="1" noChangeArrowheads="1"/>
          </p:cNvSpPr>
          <p:nvPr>
            <p:ph type="subTitle" idx="1"/>
          </p:nvPr>
        </p:nvSpPr>
        <p:spPr/>
        <p:txBody>
          <a:bodyPr/>
          <a:lstStyle/>
          <a:p>
            <a:pPr eaLnBrk="1" hangingPunct="1"/>
            <a:r>
              <a:rPr lang="en-US" sz="2800" dirty="0" smtClean="0"/>
              <a:t>Jennifer Temel, MD</a:t>
            </a:r>
          </a:p>
          <a:p>
            <a:pPr eaLnBrk="1" hangingPunct="1"/>
            <a:r>
              <a:rPr lang="en-US" sz="2800" dirty="0" smtClean="0"/>
              <a:t>Massachusetts General Hospital</a:t>
            </a:r>
          </a:p>
          <a:p>
            <a:pPr eaLnBrk="1" hangingPunct="1"/>
            <a:r>
              <a:rPr lang="en-US" sz="2800" dirty="0" smtClean="0"/>
              <a:t>March 7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400" dirty="0" smtClean="0"/>
              <a:t>Intensive Medical Care Near the EOL is…..Bad for Patients and their Family Caregivers</a:t>
            </a:r>
          </a:p>
        </p:txBody>
      </p:sp>
      <p:sp>
        <p:nvSpPr>
          <p:cNvPr id="13315" name="Text Box 5"/>
          <p:cNvSpPr txBox="1">
            <a:spLocks noChangeArrowheads="1"/>
          </p:cNvSpPr>
          <p:nvPr/>
        </p:nvSpPr>
        <p:spPr bwMode="auto">
          <a:xfrm>
            <a:off x="6934200" y="6583363"/>
            <a:ext cx="2209800" cy="274637"/>
          </a:xfrm>
          <a:prstGeom prst="rect">
            <a:avLst/>
          </a:prstGeom>
          <a:noFill/>
          <a:ln w="9525" algn="ctr">
            <a:noFill/>
            <a:miter lim="800000"/>
            <a:headEnd/>
            <a:tailEnd/>
          </a:ln>
        </p:spPr>
        <p:txBody>
          <a:bodyPr>
            <a:spAutoFit/>
          </a:bodyPr>
          <a:lstStyle/>
          <a:p>
            <a:pPr algn="l">
              <a:spcBef>
                <a:spcPct val="50000"/>
              </a:spcBef>
            </a:pPr>
            <a:r>
              <a:rPr lang="en-US" sz="1200">
                <a:latin typeface="Lucida Sans" pitchFamily="34" charset="0"/>
              </a:rPr>
              <a:t>Wright JAMA 300 (14) 2008</a:t>
            </a:r>
          </a:p>
        </p:txBody>
      </p:sp>
      <p:pic>
        <p:nvPicPr>
          <p:cNvPr id="13316" name="Picture 2"/>
          <p:cNvPicPr>
            <a:picLocks noChangeAspect="1" noChangeArrowheads="1"/>
          </p:cNvPicPr>
          <p:nvPr/>
        </p:nvPicPr>
        <p:blipFill>
          <a:blip r:embed="rId2"/>
          <a:srcRect/>
          <a:stretch>
            <a:fillRect/>
          </a:stretch>
        </p:blipFill>
        <p:spPr bwMode="auto">
          <a:xfrm>
            <a:off x="106363" y="2527300"/>
            <a:ext cx="4365625" cy="2314575"/>
          </a:xfrm>
          <a:prstGeom prst="rect">
            <a:avLst/>
          </a:prstGeom>
          <a:noFill/>
          <a:ln w="9525">
            <a:noFill/>
            <a:miter lim="800000"/>
            <a:headEnd/>
            <a:tailEnd/>
          </a:ln>
        </p:spPr>
      </p:pic>
      <p:pic>
        <p:nvPicPr>
          <p:cNvPr id="13317" name="Picture 4"/>
          <p:cNvPicPr>
            <a:picLocks noChangeAspect="1" noChangeArrowheads="1"/>
          </p:cNvPicPr>
          <p:nvPr/>
        </p:nvPicPr>
        <p:blipFill>
          <a:blip r:embed="rId3"/>
          <a:srcRect/>
          <a:stretch>
            <a:fillRect/>
          </a:stretch>
        </p:blipFill>
        <p:spPr bwMode="auto">
          <a:xfrm>
            <a:off x="4802188" y="2514600"/>
            <a:ext cx="3810000" cy="2971800"/>
          </a:xfrm>
          <a:prstGeom prst="rect">
            <a:avLst/>
          </a:prstGeom>
          <a:noFill/>
          <a:ln w="9525">
            <a:noFill/>
            <a:miter lim="800000"/>
            <a:headEnd/>
            <a:tailEnd/>
          </a:ln>
        </p:spPr>
      </p:pic>
      <p:sp>
        <p:nvSpPr>
          <p:cNvPr id="7" name="TextBox 6"/>
          <p:cNvSpPr txBox="1"/>
          <p:nvPr/>
        </p:nvSpPr>
        <p:spPr>
          <a:xfrm>
            <a:off x="1198563" y="1928813"/>
            <a:ext cx="2005012" cy="4603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Patient QOL</a:t>
            </a:r>
          </a:p>
        </p:txBody>
      </p:sp>
      <p:sp>
        <p:nvSpPr>
          <p:cNvPr id="8" name="TextBox 7"/>
          <p:cNvSpPr txBox="1"/>
          <p:nvPr/>
        </p:nvSpPr>
        <p:spPr>
          <a:xfrm>
            <a:off x="5262563" y="1889125"/>
            <a:ext cx="307975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Caregiver Outcomes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400" dirty="0" smtClean="0"/>
              <a:t>Intensive Medical Care Near the EOL is…Costly</a:t>
            </a:r>
          </a:p>
        </p:txBody>
      </p:sp>
      <p:sp>
        <p:nvSpPr>
          <p:cNvPr id="14339" name="Text Box 5"/>
          <p:cNvSpPr txBox="1">
            <a:spLocks noChangeArrowheads="1"/>
          </p:cNvSpPr>
          <p:nvPr/>
        </p:nvSpPr>
        <p:spPr bwMode="auto">
          <a:xfrm>
            <a:off x="6932613" y="6583363"/>
            <a:ext cx="2211387" cy="276225"/>
          </a:xfrm>
          <a:prstGeom prst="rect">
            <a:avLst/>
          </a:prstGeom>
          <a:noFill/>
          <a:ln w="9525" algn="ctr">
            <a:noFill/>
            <a:miter lim="800000"/>
            <a:headEnd/>
            <a:tailEnd/>
          </a:ln>
        </p:spPr>
        <p:txBody>
          <a:bodyPr>
            <a:spAutoFit/>
          </a:bodyPr>
          <a:lstStyle/>
          <a:p>
            <a:pPr algn="l">
              <a:spcBef>
                <a:spcPct val="50000"/>
              </a:spcBef>
            </a:pPr>
            <a:r>
              <a:rPr lang="en-US" sz="1200">
                <a:latin typeface="Lucida Sans" pitchFamily="34" charset="0"/>
              </a:rPr>
              <a:t>Zhang Archives 169 (5) 2009</a:t>
            </a:r>
          </a:p>
        </p:txBody>
      </p:sp>
      <p:pic>
        <p:nvPicPr>
          <p:cNvPr id="14340" name="Picture 8"/>
          <p:cNvPicPr>
            <a:picLocks noChangeAspect="1" noChangeArrowheads="1"/>
          </p:cNvPicPr>
          <p:nvPr/>
        </p:nvPicPr>
        <p:blipFill>
          <a:blip r:embed="rId2"/>
          <a:srcRect b="1819"/>
          <a:stretch>
            <a:fillRect/>
          </a:stretch>
        </p:blipFill>
        <p:spPr bwMode="auto">
          <a:xfrm>
            <a:off x="9525" y="2127250"/>
            <a:ext cx="6383338" cy="2451100"/>
          </a:xfrm>
          <a:prstGeom prst="rect">
            <a:avLst/>
          </a:prstGeom>
          <a:noFill/>
          <a:ln w="9525">
            <a:noFill/>
            <a:miter lim="800000"/>
            <a:headEnd/>
            <a:tailEnd/>
          </a:ln>
        </p:spPr>
      </p:pic>
      <p:graphicFrame>
        <p:nvGraphicFramePr>
          <p:cNvPr id="9" name="Chart 8"/>
          <p:cNvGraphicFramePr/>
          <p:nvPr/>
        </p:nvGraphicFramePr>
        <p:xfrm>
          <a:off x="6464595" y="1857743"/>
          <a:ext cx="2565990" cy="2919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dirty="0" smtClean="0"/>
              <a:t>Hospital-Based Palliative Care Consults Decrease Health Care Costs</a:t>
            </a:r>
          </a:p>
        </p:txBody>
      </p:sp>
      <p:sp>
        <p:nvSpPr>
          <p:cNvPr id="15363" name="Text Box 7"/>
          <p:cNvSpPr txBox="1">
            <a:spLocks noChangeArrowheads="1"/>
          </p:cNvSpPr>
          <p:nvPr/>
        </p:nvSpPr>
        <p:spPr bwMode="auto">
          <a:xfrm>
            <a:off x="6559550" y="6559550"/>
            <a:ext cx="2549525" cy="276225"/>
          </a:xfrm>
          <a:prstGeom prst="rect">
            <a:avLst/>
          </a:prstGeom>
          <a:noFill/>
          <a:ln w="9525">
            <a:noFill/>
            <a:miter lim="800000"/>
            <a:headEnd/>
            <a:tailEnd/>
          </a:ln>
        </p:spPr>
        <p:txBody>
          <a:bodyPr>
            <a:spAutoFit/>
          </a:bodyPr>
          <a:lstStyle/>
          <a:p>
            <a:pPr algn="l">
              <a:spcBef>
                <a:spcPct val="50000"/>
              </a:spcBef>
            </a:pPr>
            <a:r>
              <a:rPr lang="en-US" sz="1200">
                <a:latin typeface="Lucida Sans" pitchFamily="34" charset="0"/>
              </a:rPr>
              <a:t>Morrison, Archives 168 (16) 2008</a:t>
            </a:r>
          </a:p>
        </p:txBody>
      </p:sp>
      <p:pic>
        <p:nvPicPr>
          <p:cNvPr id="15364" name="Picture 2"/>
          <p:cNvPicPr>
            <a:picLocks noChangeAspect="1" noChangeArrowheads="1"/>
          </p:cNvPicPr>
          <p:nvPr/>
        </p:nvPicPr>
        <p:blipFill>
          <a:blip r:embed="rId2"/>
          <a:srcRect/>
          <a:stretch>
            <a:fillRect/>
          </a:stretch>
        </p:blipFill>
        <p:spPr bwMode="auto">
          <a:xfrm>
            <a:off x="233363" y="2085975"/>
            <a:ext cx="86772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400" dirty="0" smtClean="0"/>
              <a:t>How Should we Design Interventions to Improve The Delivery of Cancer Care?</a:t>
            </a:r>
          </a:p>
        </p:txBody>
      </p:sp>
      <p:sp>
        <p:nvSpPr>
          <p:cNvPr id="16387" name="Rectangle 3"/>
          <p:cNvSpPr>
            <a:spLocks noGrp="1" noChangeArrowheads="1"/>
          </p:cNvSpPr>
          <p:nvPr>
            <p:ph type="body" idx="1"/>
          </p:nvPr>
        </p:nvSpPr>
        <p:spPr>
          <a:xfrm>
            <a:off x="685800" y="1612602"/>
            <a:ext cx="8026400" cy="4114800"/>
          </a:xfrm>
        </p:spPr>
        <p:txBody>
          <a:bodyPr/>
          <a:lstStyle/>
          <a:p>
            <a:pPr marL="609600" indent="-609600" eaLnBrk="1" hangingPunct="1">
              <a:buFont typeface="Wingdings" pitchFamily="2" charset="2"/>
              <a:buAutoNum type="arabicPeriod"/>
            </a:pPr>
            <a:r>
              <a:rPr lang="en-US" sz="2500" dirty="0" smtClean="0"/>
              <a:t>Focus on patients in the ambulatory care setting</a:t>
            </a:r>
          </a:p>
          <a:p>
            <a:pPr marL="609600" indent="-609600" eaLnBrk="1" hangingPunct="1">
              <a:buFont typeface="Wingdings" pitchFamily="2" charset="2"/>
              <a:buAutoNum type="arabicPeriod"/>
            </a:pPr>
            <a:r>
              <a:rPr lang="en-US" sz="2500" dirty="0" smtClean="0"/>
              <a:t>Allow patients to continue to receive cancer care and therapy</a:t>
            </a:r>
          </a:p>
          <a:p>
            <a:pPr marL="609600" indent="-609600" eaLnBrk="1" hangingPunct="1">
              <a:buFont typeface="Wingdings" pitchFamily="2" charset="2"/>
              <a:buAutoNum type="arabicPeriod"/>
            </a:pPr>
            <a:r>
              <a:rPr lang="en-US" sz="2500" dirty="0" smtClean="0"/>
              <a:t>Provide relief from the physical and psychological symptoms</a:t>
            </a:r>
          </a:p>
          <a:p>
            <a:pPr marL="609600" indent="-609600" eaLnBrk="1" hangingPunct="1">
              <a:buFont typeface="Wingdings" pitchFamily="2" charset="2"/>
              <a:buAutoNum type="arabicPeriod"/>
            </a:pPr>
            <a:r>
              <a:rPr lang="en-US" sz="2500" dirty="0" smtClean="0"/>
              <a:t>Enhance communication between patients and clinicians to improve decision-making</a:t>
            </a:r>
          </a:p>
          <a:p>
            <a:pPr marL="609600" indent="-609600" eaLnBrk="1" hangingPunct="1">
              <a:buFont typeface="Wingdings" pitchFamily="2" charset="2"/>
              <a:buAutoNum type="arabicPeriod"/>
            </a:pPr>
            <a:r>
              <a:rPr lang="en-US" sz="2500" dirty="0" smtClean="0"/>
              <a:t>Provide more appropriate care at the EOL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800" dirty="0" smtClean="0"/>
              <a:t>Potential Targets for Interventions to Improve The Delivery of Cancer Care</a:t>
            </a:r>
          </a:p>
        </p:txBody>
      </p:sp>
      <p:sp>
        <p:nvSpPr>
          <p:cNvPr id="17411" name="Curved Left Arrow 5"/>
          <p:cNvSpPr>
            <a:spLocks noChangeArrowheads="1"/>
          </p:cNvSpPr>
          <p:nvPr/>
        </p:nvSpPr>
        <p:spPr bwMode="auto">
          <a:xfrm>
            <a:off x="4175125" y="2538413"/>
            <a:ext cx="1162050" cy="1033462"/>
          </a:xfrm>
          <a:prstGeom prst="curvedLeftArrow">
            <a:avLst>
              <a:gd name="adj1" fmla="val 25000"/>
              <a:gd name="adj2" fmla="val 50000"/>
              <a:gd name="adj3" fmla="val 25024"/>
            </a:avLst>
          </a:prstGeom>
          <a:noFill/>
          <a:ln w="9525" algn="ctr">
            <a:noFill/>
            <a:round/>
            <a:headEnd/>
            <a:tailEnd/>
          </a:ln>
        </p:spPr>
        <p:txBody>
          <a:bodyPr>
            <a:spAutoFit/>
          </a:bodyPr>
          <a:lstStyle/>
          <a:p>
            <a:endParaRPr lang="en-US"/>
          </a:p>
        </p:txBody>
      </p:sp>
      <p:graphicFrame>
        <p:nvGraphicFramePr>
          <p:cNvPr id="17" name="Diagram 16"/>
          <p:cNvGraphicFramePr/>
          <p:nvPr/>
        </p:nvGraphicFramePr>
        <p:xfrm>
          <a:off x="2183219" y="2211566"/>
          <a:ext cx="4912242" cy="263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081213" y="1665288"/>
            <a:ext cx="5113337" cy="3771900"/>
          </a:xfrm>
          <a:prstGeom prst="rect">
            <a:avLst/>
          </a:prstGeom>
          <a:noFill/>
          <a:ln w="9525">
            <a:noFill/>
            <a:miter lim="800000"/>
            <a:headEnd/>
            <a:tailEnd/>
          </a:ln>
        </p:spPr>
      </p:pic>
      <p:sp>
        <p:nvSpPr>
          <p:cNvPr id="18435" name="Rectangle 3"/>
          <p:cNvSpPr>
            <a:spLocks noGrp="1" noChangeArrowheads="1"/>
          </p:cNvSpPr>
          <p:nvPr>
            <p:ph type="title"/>
          </p:nvPr>
        </p:nvSpPr>
        <p:spPr/>
        <p:txBody>
          <a:bodyPr/>
          <a:lstStyle/>
          <a:p>
            <a:pPr eaLnBrk="1" hangingPunct="1"/>
            <a:r>
              <a:rPr lang="en-US" sz="2800" smtClean="0"/>
              <a:t>Integrating Palliative and Oncology Care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6"/>
          <p:cNvSpPr>
            <a:spLocks noChangeShapeType="1"/>
          </p:cNvSpPr>
          <p:nvPr/>
        </p:nvSpPr>
        <p:spPr bwMode="auto">
          <a:xfrm>
            <a:off x="1868488" y="3551238"/>
            <a:ext cx="193675" cy="206375"/>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n-US"/>
          </a:p>
        </p:txBody>
      </p:sp>
      <p:sp>
        <p:nvSpPr>
          <p:cNvPr id="25603" name="Text Box 7"/>
          <p:cNvSpPr txBox="1">
            <a:spLocks/>
          </p:cNvSpPr>
          <p:nvPr/>
        </p:nvSpPr>
        <p:spPr bwMode="auto">
          <a:xfrm>
            <a:off x="2112963" y="2174875"/>
            <a:ext cx="1984375" cy="11906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Early palliative care integrated with standard oncology care</a:t>
            </a:r>
          </a:p>
        </p:txBody>
      </p:sp>
      <p:sp>
        <p:nvSpPr>
          <p:cNvPr id="25604" name="Text Box 8"/>
          <p:cNvSpPr txBox="1">
            <a:spLocks/>
          </p:cNvSpPr>
          <p:nvPr/>
        </p:nvSpPr>
        <p:spPr bwMode="auto">
          <a:xfrm>
            <a:off x="2130425" y="3711575"/>
            <a:ext cx="2001838" cy="6365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Standard oncology care</a:t>
            </a:r>
          </a:p>
        </p:txBody>
      </p:sp>
      <p:sp>
        <p:nvSpPr>
          <p:cNvPr id="25608" name="Line 14"/>
          <p:cNvSpPr>
            <a:spLocks noChangeShapeType="1"/>
          </p:cNvSpPr>
          <p:nvPr/>
        </p:nvSpPr>
        <p:spPr bwMode="auto">
          <a:xfrm flipV="1">
            <a:off x="1863725" y="3309938"/>
            <a:ext cx="206375" cy="212725"/>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n-US"/>
          </a:p>
        </p:txBody>
      </p:sp>
      <p:sp>
        <p:nvSpPr>
          <p:cNvPr id="19462" name="Rectangle 9"/>
          <p:cNvSpPr>
            <a:spLocks noGrp="1" noChangeArrowheads="1"/>
          </p:cNvSpPr>
          <p:nvPr>
            <p:ph type="title"/>
          </p:nvPr>
        </p:nvSpPr>
        <p:spPr/>
        <p:txBody>
          <a:bodyPr/>
          <a:lstStyle/>
          <a:p>
            <a:pPr eaLnBrk="1" hangingPunct="1"/>
            <a:r>
              <a:rPr lang="en-US" sz="2800" smtClean="0"/>
              <a:t>Early, Integrated Palliative Care in Patients with Metastatic Lung Cancer</a:t>
            </a:r>
          </a:p>
        </p:txBody>
      </p:sp>
      <p:sp>
        <p:nvSpPr>
          <p:cNvPr id="25615" name="Text Box 3"/>
          <p:cNvSpPr txBox="1">
            <a:spLocks/>
          </p:cNvSpPr>
          <p:nvPr/>
        </p:nvSpPr>
        <p:spPr bwMode="auto">
          <a:xfrm>
            <a:off x="106363" y="2765425"/>
            <a:ext cx="1716087" cy="1468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150 patients with newly diagnosed metastatic NSCLC</a:t>
            </a:r>
          </a:p>
        </p:txBody>
      </p:sp>
      <p:sp>
        <p:nvSpPr>
          <p:cNvPr id="19" name="Text Box 7"/>
          <p:cNvSpPr txBox="1">
            <a:spLocks/>
          </p:cNvSpPr>
          <p:nvPr/>
        </p:nvSpPr>
        <p:spPr bwMode="auto">
          <a:xfrm>
            <a:off x="4649788" y="1576388"/>
            <a:ext cx="4224337" cy="4098925"/>
          </a:xfrm>
          <a:prstGeom prst="rect">
            <a:avLst/>
          </a:prstGeom>
          <a:ln w="12700">
            <a:headEnd/>
            <a:tailEnd/>
          </a:ln>
        </p:spPr>
        <p:style>
          <a:lnRef idx="2">
            <a:schemeClr val="accent6"/>
          </a:lnRef>
          <a:fillRef idx="1">
            <a:schemeClr val="lt1"/>
          </a:fillRef>
          <a:effectRef idx="0">
            <a:schemeClr val="accent6"/>
          </a:effectRef>
          <a:fontRef idx="minor">
            <a:schemeClr val="dk1"/>
          </a:fontRef>
        </p:style>
        <p:txBody>
          <a:bodyPr lIns="82296" tIns="41148" rIns="82296" bIns="41148">
            <a:spAutoFit/>
          </a:bodyPr>
          <a:lstStyle/>
          <a:p>
            <a:pPr defTabSz="822325">
              <a:spcBef>
                <a:spcPct val="50000"/>
              </a:spcBef>
              <a:defRPr/>
            </a:pPr>
            <a:r>
              <a:rPr lang="en-US" sz="2000" u="sng" dirty="0">
                <a:solidFill>
                  <a:schemeClr val="tx2"/>
                </a:solidFill>
                <a:latin typeface="Gill Sans" charset="0"/>
                <a:ea typeface="ヒラギノ角ゴ Pro W3" charset="-128"/>
                <a:sym typeface="Gill Sans" charset="0"/>
              </a:rPr>
              <a:t>Palliative Care Model</a:t>
            </a:r>
          </a:p>
          <a:p>
            <a:pPr algn="l" defTabSz="822325">
              <a:spcBef>
                <a:spcPct val="50000"/>
              </a:spcBef>
              <a:buClr>
                <a:schemeClr val="accent6">
                  <a:lumMod val="60000"/>
                  <a:lumOff val="40000"/>
                </a:schemeClr>
              </a:buClr>
              <a:buSzPct val="75000"/>
              <a:buFont typeface="Wingdings" pitchFamily="2" charset="2"/>
              <a:buChar char="v"/>
              <a:defRPr/>
            </a:pPr>
            <a:r>
              <a:rPr lang="en-US" sz="1800" dirty="0">
                <a:solidFill>
                  <a:schemeClr val="tx2"/>
                </a:solidFill>
                <a:latin typeface="Gill Sans" charset="0"/>
                <a:ea typeface="ヒラギノ角ゴ Pro W3" charset="-128"/>
                <a:sym typeface="Gill Sans" charset="0"/>
              </a:rPr>
              <a:t>Palliative care provided by physicians and nurse practitioners</a:t>
            </a:r>
          </a:p>
          <a:p>
            <a:pPr algn="l" defTabSz="822325">
              <a:spcBef>
                <a:spcPct val="50000"/>
              </a:spcBef>
              <a:buClr>
                <a:schemeClr val="accent6">
                  <a:lumMod val="60000"/>
                  <a:lumOff val="40000"/>
                </a:schemeClr>
              </a:buClr>
              <a:buSzPct val="75000"/>
              <a:buFont typeface="Wingdings" pitchFamily="2" charset="2"/>
              <a:buChar char="v"/>
              <a:defRPr/>
            </a:pPr>
            <a:r>
              <a:rPr lang="en-US" sz="1800" dirty="0"/>
              <a:t>Visits occurred in the Cancer Center (medical oncology, radiation oncology or chemotherapy visits).</a:t>
            </a:r>
          </a:p>
          <a:p>
            <a:pPr algn="l" defTabSz="822325">
              <a:spcBef>
                <a:spcPct val="50000"/>
              </a:spcBef>
              <a:buClr>
                <a:schemeClr val="accent6">
                  <a:lumMod val="60000"/>
                  <a:lumOff val="40000"/>
                </a:schemeClr>
              </a:buClr>
              <a:buSzPct val="75000"/>
              <a:buFont typeface="Wingdings" pitchFamily="2" charset="2"/>
              <a:buChar char="v"/>
              <a:defRPr/>
            </a:pPr>
            <a:r>
              <a:rPr lang="en-US" sz="1800" dirty="0"/>
              <a:t>Oncology and palliative care visits were done in tandem or simultaneously.</a:t>
            </a:r>
          </a:p>
          <a:p>
            <a:pPr algn="l" defTabSz="822325">
              <a:spcBef>
                <a:spcPct val="50000"/>
              </a:spcBef>
              <a:buClr>
                <a:schemeClr val="accent6">
                  <a:lumMod val="60000"/>
                  <a:lumOff val="40000"/>
                </a:schemeClr>
              </a:buClr>
              <a:buSzPct val="75000"/>
              <a:buFont typeface="Wingdings" pitchFamily="2" charset="2"/>
              <a:buChar char="v"/>
              <a:defRPr/>
            </a:pPr>
            <a:r>
              <a:rPr lang="en-US" sz="1800" dirty="0"/>
              <a:t> Visits were not scripted or prescribed.</a:t>
            </a:r>
          </a:p>
          <a:p>
            <a:pPr algn="l" defTabSz="822325">
              <a:spcBef>
                <a:spcPct val="50000"/>
              </a:spcBef>
              <a:buClr>
                <a:schemeClr val="accent6">
                  <a:lumMod val="60000"/>
                  <a:lumOff val="40000"/>
                </a:schemeClr>
              </a:buClr>
              <a:buSzPct val="75000"/>
              <a:buFont typeface="Wingdings" pitchFamily="2" charset="2"/>
              <a:buChar char="v"/>
              <a:defRPr/>
            </a:pPr>
            <a:r>
              <a:rPr lang="en-US" sz="1800" dirty="0"/>
              <a:t>If patients were admitted to the hospital, they were followed by the palliative care team</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Early Palliative Care Model</a:t>
            </a:r>
          </a:p>
        </p:txBody>
      </p:sp>
      <p:sp>
        <p:nvSpPr>
          <p:cNvPr id="20483" name="Curved Left Arrow 5"/>
          <p:cNvSpPr>
            <a:spLocks noChangeArrowheads="1"/>
          </p:cNvSpPr>
          <p:nvPr/>
        </p:nvSpPr>
        <p:spPr bwMode="auto">
          <a:xfrm>
            <a:off x="2736850" y="2538413"/>
            <a:ext cx="1162050" cy="1033462"/>
          </a:xfrm>
          <a:prstGeom prst="curvedLeftArrow">
            <a:avLst>
              <a:gd name="adj1" fmla="val 25000"/>
              <a:gd name="adj2" fmla="val 50000"/>
              <a:gd name="adj3" fmla="val 25024"/>
            </a:avLst>
          </a:prstGeom>
          <a:noFill/>
          <a:ln w="9525" algn="ctr">
            <a:noFill/>
            <a:round/>
            <a:headEnd/>
            <a:tailEnd/>
          </a:ln>
        </p:spPr>
        <p:txBody>
          <a:bodyPr>
            <a:spAutoFit/>
          </a:bodyPr>
          <a:lstStyle/>
          <a:p>
            <a:endParaRPr lang="en-US"/>
          </a:p>
        </p:txBody>
      </p:sp>
      <p:graphicFrame>
        <p:nvGraphicFramePr>
          <p:cNvPr id="17" name="Diagram 16"/>
          <p:cNvGraphicFramePr/>
          <p:nvPr/>
        </p:nvGraphicFramePr>
        <p:xfrm>
          <a:off x="744355" y="2339150"/>
          <a:ext cx="4912242" cy="263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bwMode="auto">
          <a:xfrm>
            <a:off x="127000" y="1765300"/>
            <a:ext cx="6238875" cy="3925888"/>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a:defRPr/>
            </a:pPr>
            <a:endParaRPr lang="en-US">
              <a:solidFill>
                <a:schemeClr val="tx1"/>
              </a:solidFill>
              <a:latin typeface="Garamond" pitchFamily="18" charset="0"/>
            </a:endParaRPr>
          </a:p>
        </p:txBody>
      </p:sp>
      <p:sp>
        <p:nvSpPr>
          <p:cNvPr id="14" name="TextBox 13"/>
          <p:cNvSpPr txBox="1"/>
          <p:nvPr/>
        </p:nvSpPr>
        <p:spPr>
          <a:xfrm>
            <a:off x="3919538" y="2254250"/>
            <a:ext cx="2566987" cy="830263"/>
          </a:xfrm>
          <a:prstGeom prst="rect">
            <a:avLst/>
          </a:prstGeom>
          <a:noFill/>
        </p:spPr>
        <p:txBody>
          <a:bodyPr>
            <a:spAutoFit/>
          </a:bodyPr>
          <a:lstStyle/>
          <a:p>
            <a:pPr algn="l">
              <a:buSzPct val="75000"/>
              <a:buFont typeface="Wingdings" pitchFamily="2" charset="2"/>
              <a:buChar char="v"/>
              <a:defRPr/>
            </a:pPr>
            <a:r>
              <a:rPr lang="en-US" sz="1600" dirty="0">
                <a:solidFill>
                  <a:schemeClr val="accent4">
                    <a:lumMod val="75000"/>
                    <a:lumOff val="25000"/>
                  </a:schemeClr>
                </a:solidFill>
                <a:latin typeface="+mn-lt"/>
              </a:rPr>
              <a:t>QOL</a:t>
            </a:r>
          </a:p>
          <a:p>
            <a:pPr algn="l">
              <a:buSzPct val="75000"/>
              <a:buFont typeface="Wingdings" pitchFamily="2" charset="2"/>
              <a:buChar char="v"/>
              <a:defRPr/>
            </a:pPr>
            <a:r>
              <a:rPr lang="en-US" sz="1600" dirty="0">
                <a:solidFill>
                  <a:schemeClr val="accent4">
                    <a:lumMod val="75000"/>
                    <a:lumOff val="25000"/>
                  </a:schemeClr>
                </a:solidFill>
                <a:latin typeface="+mn-lt"/>
              </a:rPr>
              <a:t>Mood</a:t>
            </a:r>
          </a:p>
          <a:p>
            <a:pPr algn="l">
              <a:buSzPct val="75000"/>
              <a:buFont typeface="Wingdings" pitchFamily="2" charset="2"/>
              <a:buChar char="v"/>
              <a:defRPr/>
            </a:pPr>
            <a:r>
              <a:rPr lang="en-US" sz="1600" dirty="0">
                <a:solidFill>
                  <a:schemeClr val="accent4">
                    <a:lumMod val="75000"/>
                    <a:lumOff val="25000"/>
                  </a:schemeClr>
                </a:solidFill>
                <a:latin typeface="+mn-lt"/>
              </a:rPr>
              <a:t>Illness understanding</a:t>
            </a:r>
          </a:p>
        </p:txBody>
      </p:sp>
      <p:sp>
        <p:nvSpPr>
          <p:cNvPr id="15" name="TextBox 14"/>
          <p:cNvSpPr txBox="1"/>
          <p:nvPr/>
        </p:nvSpPr>
        <p:spPr>
          <a:xfrm>
            <a:off x="5049838" y="4348163"/>
            <a:ext cx="911225" cy="585787"/>
          </a:xfrm>
          <a:prstGeom prst="rect">
            <a:avLst/>
          </a:prstGeom>
          <a:noFill/>
        </p:spPr>
        <p:txBody>
          <a:bodyPr>
            <a:spAutoFit/>
          </a:bodyPr>
          <a:lstStyle/>
          <a:p>
            <a:pPr algn="l">
              <a:buSzPct val="75000"/>
              <a:buFont typeface="Wingdings" pitchFamily="2" charset="2"/>
              <a:buChar char="v"/>
              <a:defRPr/>
            </a:pPr>
            <a:r>
              <a:rPr lang="en-US" sz="1600" dirty="0">
                <a:solidFill>
                  <a:schemeClr val="accent4">
                    <a:lumMod val="75000"/>
                    <a:lumOff val="25000"/>
                  </a:schemeClr>
                </a:solidFill>
                <a:latin typeface="+mn-lt"/>
              </a:rPr>
              <a:t>QOL</a:t>
            </a:r>
          </a:p>
          <a:p>
            <a:pPr algn="l">
              <a:buSzPct val="75000"/>
              <a:buFont typeface="Wingdings" pitchFamily="2" charset="2"/>
              <a:buChar char="v"/>
              <a:defRPr/>
            </a:pPr>
            <a:r>
              <a:rPr lang="en-US" sz="1600" dirty="0">
                <a:solidFill>
                  <a:schemeClr val="accent4">
                    <a:lumMod val="75000"/>
                    <a:lumOff val="25000"/>
                  </a:schemeClr>
                </a:solidFill>
                <a:latin typeface="+mn-lt"/>
              </a:rPr>
              <a:t>Mood</a:t>
            </a:r>
          </a:p>
        </p:txBody>
      </p:sp>
      <p:sp>
        <p:nvSpPr>
          <p:cNvPr id="16" name="TextBox 15"/>
          <p:cNvSpPr txBox="1"/>
          <p:nvPr/>
        </p:nvSpPr>
        <p:spPr>
          <a:xfrm>
            <a:off x="6024563" y="1747838"/>
            <a:ext cx="3119437" cy="1138237"/>
          </a:xfrm>
          <a:prstGeom prst="rect">
            <a:avLst/>
          </a:prstGeom>
          <a:noFill/>
        </p:spPr>
        <p:txBody>
          <a:bodyPr>
            <a:spAutoFit/>
          </a:bodyPr>
          <a:lstStyle/>
          <a:p>
            <a:pPr algn="l">
              <a:buSzPct val="75000"/>
              <a:defRPr/>
            </a:pPr>
            <a:r>
              <a:rPr lang="en-US" sz="2000" dirty="0">
                <a:solidFill>
                  <a:srgbClr val="002060"/>
                </a:solidFill>
                <a:latin typeface="+mn-lt"/>
              </a:rPr>
              <a:t>Resource Utilization</a:t>
            </a:r>
          </a:p>
          <a:p>
            <a:pPr algn="l">
              <a:buSzPct val="75000"/>
              <a:buFont typeface="Wingdings" pitchFamily="2" charset="2"/>
              <a:buChar char="v"/>
              <a:defRPr/>
            </a:pPr>
            <a:r>
              <a:rPr lang="en-US" sz="1600" dirty="0">
                <a:solidFill>
                  <a:srgbClr val="002060"/>
                </a:solidFill>
                <a:latin typeface="+mn-lt"/>
              </a:rPr>
              <a:t>Chemotherapy administration</a:t>
            </a:r>
          </a:p>
          <a:p>
            <a:pPr algn="l">
              <a:buSzPct val="75000"/>
              <a:buFont typeface="Wingdings" pitchFamily="2" charset="2"/>
              <a:buChar char="v"/>
              <a:defRPr/>
            </a:pPr>
            <a:r>
              <a:rPr lang="en-US" sz="1600" dirty="0">
                <a:solidFill>
                  <a:srgbClr val="002060"/>
                </a:solidFill>
                <a:latin typeface="+mn-lt"/>
              </a:rPr>
              <a:t>Hospice</a:t>
            </a:r>
          </a:p>
          <a:p>
            <a:pPr algn="l">
              <a:buSzPct val="75000"/>
              <a:buFont typeface="Wingdings" pitchFamily="2" charset="2"/>
              <a:buChar char="v"/>
              <a:defRPr/>
            </a:pPr>
            <a:r>
              <a:rPr lang="en-US" sz="1600" dirty="0">
                <a:solidFill>
                  <a:srgbClr val="002060"/>
                </a:solidFill>
                <a:latin typeface="+mn-lt"/>
              </a:rPr>
              <a:t>Location of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Baseline Perceptions of Prognosis and Goals of Treatment</a:t>
            </a:r>
          </a:p>
        </p:txBody>
      </p:sp>
      <p:pic>
        <p:nvPicPr>
          <p:cNvPr id="21507" name="Picture 3"/>
          <p:cNvPicPr>
            <a:picLocks noChangeAspect="1" noChangeArrowheads="1"/>
          </p:cNvPicPr>
          <p:nvPr/>
        </p:nvPicPr>
        <p:blipFill>
          <a:blip r:embed="rId2"/>
          <a:srcRect l="1248" t="10809" r="63528" b="50374"/>
          <a:stretch>
            <a:fillRect/>
          </a:stretch>
        </p:blipFill>
        <p:spPr bwMode="auto">
          <a:xfrm>
            <a:off x="1076325" y="2917825"/>
            <a:ext cx="2887663" cy="2306638"/>
          </a:xfrm>
          <a:prstGeom prst="rect">
            <a:avLst/>
          </a:prstGeom>
          <a:noFill/>
          <a:ln w="9525">
            <a:noFill/>
            <a:miter lim="800000"/>
            <a:headEnd/>
            <a:tailEnd/>
          </a:ln>
        </p:spPr>
      </p:pic>
      <p:sp>
        <p:nvSpPr>
          <p:cNvPr id="21508" name="Text Box 4"/>
          <p:cNvSpPr txBox="1">
            <a:spLocks noChangeArrowheads="1"/>
          </p:cNvSpPr>
          <p:nvPr/>
        </p:nvSpPr>
        <p:spPr bwMode="auto">
          <a:xfrm>
            <a:off x="7165975" y="6580188"/>
            <a:ext cx="1981200" cy="274637"/>
          </a:xfrm>
          <a:prstGeom prst="rect">
            <a:avLst/>
          </a:prstGeom>
          <a:noFill/>
          <a:ln w="9525">
            <a:noFill/>
            <a:miter lim="800000"/>
            <a:headEnd/>
            <a:tailEnd/>
          </a:ln>
        </p:spPr>
        <p:txBody>
          <a:bodyPr>
            <a:spAutoFit/>
          </a:bodyPr>
          <a:lstStyle/>
          <a:p>
            <a:pPr algn="l">
              <a:spcBef>
                <a:spcPct val="50000"/>
              </a:spcBef>
            </a:pPr>
            <a:r>
              <a:rPr lang="en-US" sz="1200">
                <a:latin typeface="Lucida Sans" pitchFamily="34" charset="0"/>
              </a:rPr>
              <a:t>Temel JCO 29 (17) 2011</a:t>
            </a:r>
          </a:p>
        </p:txBody>
      </p:sp>
      <p:pic>
        <p:nvPicPr>
          <p:cNvPr id="21509" name="Picture 5"/>
          <p:cNvPicPr>
            <a:picLocks noChangeAspect="1" noChangeArrowheads="1"/>
          </p:cNvPicPr>
          <p:nvPr/>
        </p:nvPicPr>
        <p:blipFill>
          <a:blip r:embed="rId2"/>
          <a:srcRect l="2515" t="48465" r="64551" b="14569"/>
          <a:stretch>
            <a:fillRect/>
          </a:stretch>
        </p:blipFill>
        <p:spPr bwMode="auto">
          <a:xfrm>
            <a:off x="4724400" y="2981325"/>
            <a:ext cx="2578100" cy="2098675"/>
          </a:xfrm>
          <a:prstGeom prst="rect">
            <a:avLst/>
          </a:prstGeom>
          <a:noFill/>
          <a:ln w="9525">
            <a:noFill/>
            <a:miter lim="800000"/>
            <a:headEnd/>
            <a:tailEnd/>
          </a:ln>
        </p:spPr>
      </p:pic>
      <p:sp>
        <p:nvSpPr>
          <p:cNvPr id="21510" name="Text Box 7"/>
          <p:cNvSpPr txBox="1">
            <a:spLocks noChangeArrowheads="1"/>
          </p:cNvSpPr>
          <p:nvPr/>
        </p:nvSpPr>
        <p:spPr bwMode="auto">
          <a:xfrm>
            <a:off x="1082675" y="2136775"/>
            <a:ext cx="3328988" cy="461963"/>
          </a:xfrm>
          <a:prstGeom prst="rect">
            <a:avLst/>
          </a:prstGeom>
          <a:noFill/>
          <a:ln w="9525">
            <a:noFill/>
            <a:miter lim="800000"/>
            <a:headEnd/>
            <a:tailEnd/>
          </a:ln>
        </p:spPr>
        <p:txBody>
          <a:bodyPr>
            <a:spAutoFit/>
          </a:bodyPr>
          <a:lstStyle/>
          <a:p>
            <a:pPr>
              <a:spcBef>
                <a:spcPct val="50000"/>
              </a:spcBef>
            </a:pPr>
            <a:r>
              <a:rPr lang="en-US">
                <a:latin typeface="Arial" pitchFamily="34" charset="0"/>
              </a:rPr>
              <a:t>My cancer is curable</a:t>
            </a:r>
          </a:p>
        </p:txBody>
      </p:sp>
      <p:sp>
        <p:nvSpPr>
          <p:cNvPr id="21511" name="Text Box 8"/>
          <p:cNvSpPr txBox="1">
            <a:spLocks noChangeArrowheads="1"/>
          </p:cNvSpPr>
          <p:nvPr/>
        </p:nvSpPr>
        <p:spPr bwMode="auto">
          <a:xfrm>
            <a:off x="4614863" y="1944688"/>
            <a:ext cx="3328987" cy="831850"/>
          </a:xfrm>
          <a:prstGeom prst="rect">
            <a:avLst/>
          </a:prstGeom>
          <a:noFill/>
          <a:ln w="9525">
            <a:noFill/>
            <a:miter lim="800000"/>
            <a:headEnd/>
            <a:tailEnd/>
          </a:ln>
        </p:spPr>
        <p:txBody>
          <a:bodyPr>
            <a:spAutoFit/>
          </a:bodyPr>
          <a:lstStyle/>
          <a:p>
            <a:pPr>
              <a:spcBef>
                <a:spcPct val="50000"/>
              </a:spcBef>
            </a:pPr>
            <a:r>
              <a:rPr lang="en-US">
                <a:latin typeface="Arial" pitchFamily="34" charset="0"/>
              </a:rPr>
              <a:t>Goal of therapy is to get rid of all cancer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p:txBody>
          <a:bodyPr/>
          <a:lstStyle/>
          <a:p>
            <a:pPr eaLnBrk="1" hangingPunct="1"/>
            <a:r>
              <a:rPr lang="en-US" sz="2800" smtClean="0"/>
              <a:t>Impact of Early Palliative Care on Patient Reported Measures</a:t>
            </a:r>
          </a:p>
        </p:txBody>
      </p:sp>
      <p:pic>
        <p:nvPicPr>
          <p:cNvPr id="22531" name="Picture 5" descr="Image"/>
          <p:cNvPicPr>
            <a:picLocks noChangeAspect="1"/>
          </p:cNvPicPr>
          <p:nvPr/>
        </p:nvPicPr>
        <p:blipFill>
          <a:blip r:embed="rId2"/>
          <a:srcRect l="916" t="10629" r="1852" b="52972"/>
          <a:stretch>
            <a:fillRect/>
          </a:stretch>
        </p:blipFill>
        <p:spPr bwMode="auto">
          <a:xfrm>
            <a:off x="311150" y="1673225"/>
            <a:ext cx="8188325" cy="1616075"/>
          </a:xfrm>
          <a:prstGeom prst="rect">
            <a:avLst/>
          </a:prstGeom>
          <a:noFill/>
          <a:ln w="9525">
            <a:noFill/>
            <a:miter lim="800000"/>
            <a:headEnd/>
            <a:tailEnd/>
          </a:ln>
        </p:spPr>
      </p:pic>
      <p:sp>
        <p:nvSpPr>
          <p:cNvPr id="22532" name="Text Box 42"/>
          <p:cNvSpPr txBox="1">
            <a:spLocks noChangeArrowheads="1"/>
          </p:cNvSpPr>
          <p:nvPr/>
        </p:nvSpPr>
        <p:spPr bwMode="auto">
          <a:xfrm>
            <a:off x="7165975" y="6580188"/>
            <a:ext cx="1981200" cy="274637"/>
          </a:xfrm>
          <a:prstGeom prst="rect">
            <a:avLst/>
          </a:prstGeom>
          <a:noFill/>
          <a:ln w="9525">
            <a:noFill/>
            <a:miter lim="800000"/>
            <a:headEnd/>
            <a:tailEnd/>
          </a:ln>
        </p:spPr>
        <p:txBody>
          <a:bodyPr>
            <a:spAutoFit/>
          </a:bodyPr>
          <a:lstStyle/>
          <a:p>
            <a:pPr algn="l">
              <a:spcBef>
                <a:spcPct val="50000"/>
              </a:spcBef>
            </a:pPr>
            <a:r>
              <a:rPr lang="en-US" sz="1200">
                <a:latin typeface="Lucida Sans" pitchFamily="34" charset="0"/>
              </a:rPr>
              <a:t>Temel NEJM 363 (8) 2010</a:t>
            </a:r>
          </a:p>
        </p:txBody>
      </p:sp>
      <p:pic>
        <p:nvPicPr>
          <p:cNvPr id="22533" name="Picture 5" descr="Image"/>
          <p:cNvPicPr>
            <a:picLocks noChangeAspect="1"/>
          </p:cNvPicPr>
          <p:nvPr/>
        </p:nvPicPr>
        <p:blipFill>
          <a:blip r:embed="rId3"/>
          <a:srcRect l="3773" t="2132" r="4260" b="2312"/>
          <a:stretch>
            <a:fillRect/>
          </a:stretch>
        </p:blipFill>
        <p:spPr bwMode="auto">
          <a:xfrm>
            <a:off x="2962275" y="3508375"/>
            <a:ext cx="3671888" cy="3097213"/>
          </a:xfrm>
          <a:prstGeom prst="rect">
            <a:avLst/>
          </a:prstGeom>
          <a:noFill/>
          <a:ln w="9525">
            <a:noFill/>
            <a:miter lim="800000"/>
            <a:headEnd/>
            <a:tailEnd/>
          </a:ln>
        </p:spPr>
      </p:pic>
      <p:sp>
        <p:nvSpPr>
          <p:cNvPr id="22534" name="Text Box 4"/>
          <p:cNvSpPr txBox="1">
            <a:spLocks noChangeArrowheads="1"/>
          </p:cNvSpPr>
          <p:nvPr/>
        </p:nvSpPr>
        <p:spPr bwMode="auto">
          <a:xfrm>
            <a:off x="3290888" y="6389688"/>
            <a:ext cx="1587500" cy="246062"/>
          </a:xfrm>
          <a:prstGeom prst="rect">
            <a:avLst/>
          </a:prstGeom>
          <a:noFill/>
          <a:ln w="9525">
            <a:noFill/>
            <a:miter lim="800000"/>
            <a:headEnd/>
            <a:tailEnd/>
          </a:ln>
        </p:spPr>
        <p:txBody>
          <a:bodyPr>
            <a:spAutoFit/>
          </a:bodyPr>
          <a:lstStyle/>
          <a:p>
            <a:pPr>
              <a:spcBef>
                <a:spcPct val="50000"/>
              </a:spcBef>
            </a:pPr>
            <a:r>
              <a:rPr lang="en-US" sz="1000" i="1">
                <a:latin typeface="Lucida Sans" pitchFamily="34" charset="0"/>
              </a:rPr>
              <a:t>38 v 16%. p</a:t>
            </a:r>
            <a:r>
              <a:rPr lang="en-US" sz="1000">
                <a:latin typeface="Lucida Sans" pitchFamily="34" charset="0"/>
              </a:rPr>
              <a:t>=0.01</a:t>
            </a:r>
          </a:p>
        </p:txBody>
      </p:sp>
      <p:sp>
        <p:nvSpPr>
          <p:cNvPr id="22535" name="Text Box 5"/>
          <p:cNvSpPr txBox="1">
            <a:spLocks noChangeArrowheads="1"/>
          </p:cNvSpPr>
          <p:nvPr/>
        </p:nvSpPr>
        <p:spPr bwMode="auto">
          <a:xfrm>
            <a:off x="5273675" y="6388100"/>
            <a:ext cx="1587500" cy="246063"/>
          </a:xfrm>
          <a:prstGeom prst="rect">
            <a:avLst/>
          </a:prstGeom>
          <a:noFill/>
          <a:ln w="9525">
            <a:noFill/>
            <a:miter lim="800000"/>
            <a:headEnd/>
            <a:tailEnd/>
          </a:ln>
        </p:spPr>
        <p:txBody>
          <a:bodyPr>
            <a:spAutoFit/>
          </a:bodyPr>
          <a:lstStyle/>
          <a:p>
            <a:pPr>
              <a:spcBef>
                <a:spcPct val="50000"/>
              </a:spcBef>
            </a:pPr>
            <a:r>
              <a:rPr lang="en-US" sz="1000" i="1">
                <a:latin typeface="Lucida Sans" pitchFamily="34" charset="0"/>
              </a:rPr>
              <a:t>17 v 4%. p</a:t>
            </a:r>
            <a:r>
              <a:rPr lang="en-US" sz="1000">
                <a:latin typeface="Lucida Sans" pitchFamily="34" charset="0"/>
              </a:rPr>
              <a:t>=0.04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903767"/>
          </a:xfrm>
        </p:spPr>
        <p:txBody>
          <a:bodyPr/>
          <a:lstStyle/>
          <a:p>
            <a:pPr eaLnBrk="1" hangingPunct="1"/>
            <a:r>
              <a:rPr lang="en-US" sz="2800" dirty="0" smtClean="0"/>
              <a:t>Making the Case for Cancer Care Delivery Reform in Oncology</a:t>
            </a:r>
          </a:p>
        </p:txBody>
      </p:sp>
      <p:sp>
        <p:nvSpPr>
          <p:cNvPr id="5123" name="Rectangle 3"/>
          <p:cNvSpPr>
            <a:spLocks noGrp="1" noChangeArrowheads="1"/>
          </p:cNvSpPr>
          <p:nvPr>
            <p:ph type="body" idx="1"/>
          </p:nvPr>
        </p:nvSpPr>
        <p:spPr/>
        <p:txBody>
          <a:bodyPr/>
          <a:lstStyle/>
          <a:p>
            <a:pPr marL="685800" indent="-685800" eaLnBrk="1" hangingPunct="1">
              <a:buFont typeface="Wingdings" pitchFamily="2" charset="2"/>
              <a:buAutoNum type="arabicPeriod"/>
            </a:pPr>
            <a:r>
              <a:rPr lang="en-US" sz="2400" dirty="0" smtClean="0"/>
              <a:t>Patients experience a high physical symptom burden and </a:t>
            </a:r>
            <a:r>
              <a:rPr lang="en-US" sz="2400" i="1" dirty="0" smtClean="0"/>
              <a:t>both</a:t>
            </a:r>
            <a:r>
              <a:rPr lang="en-US" sz="2400" dirty="0" smtClean="0"/>
              <a:t> patients and families experience psychological suffering</a:t>
            </a:r>
          </a:p>
          <a:p>
            <a:pPr marL="685800" indent="-685800" eaLnBrk="1" hangingPunct="1">
              <a:buFont typeface="Wingdings" pitchFamily="2" charset="2"/>
              <a:buAutoNum type="arabicPeriod"/>
            </a:pPr>
            <a:r>
              <a:rPr lang="en-US" sz="2400" dirty="0" smtClean="0"/>
              <a:t>Patients and their families often have a limited understanding of their illness and an inaccurate view of their prognosis</a:t>
            </a:r>
          </a:p>
          <a:p>
            <a:pPr marL="685800" indent="-685800" eaLnBrk="1" hangingPunct="1">
              <a:buFont typeface="Wingdings" pitchFamily="2" charset="2"/>
              <a:buAutoNum type="arabicPeriod"/>
            </a:pPr>
            <a:r>
              <a:rPr lang="en-US" sz="2400" dirty="0" smtClean="0"/>
              <a:t>These patients face incredibly difficult decisions about their cancer treatment and end-of-life care</a:t>
            </a:r>
          </a:p>
          <a:p>
            <a:pPr marL="685800" indent="-685800" eaLnBrk="1" hangingPunct="1">
              <a:buFont typeface="Wingdings" pitchFamily="2" charset="2"/>
              <a:buAutoNum type="arabicPeriod"/>
            </a:pPr>
            <a:r>
              <a:rPr lang="en-US" sz="2400" dirty="0" smtClean="0"/>
              <a:t>The care they receive is often intensive or “aggressive” and costly</a:t>
            </a:r>
          </a:p>
          <a:p>
            <a:pPr marL="685800" indent="-685800" eaLnBrk="1" hangingPunct="1">
              <a:buFont typeface="Wingdings" pitchFamily="2" charset="2"/>
              <a:buAutoNum type="arabicPeriod"/>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400" smtClean="0"/>
              <a:t>Changes Over Time in Perceptions of Prognostic Understanding</a:t>
            </a:r>
          </a:p>
        </p:txBody>
      </p:sp>
      <p:sp>
        <p:nvSpPr>
          <p:cNvPr id="23555" name="Text Box 3"/>
          <p:cNvSpPr txBox="1">
            <a:spLocks noChangeArrowheads="1"/>
          </p:cNvSpPr>
          <p:nvPr/>
        </p:nvSpPr>
        <p:spPr bwMode="auto">
          <a:xfrm>
            <a:off x="5638800" y="3206750"/>
            <a:ext cx="3429000" cy="584200"/>
          </a:xfrm>
          <a:prstGeom prst="rect">
            <a:avLst/>
          </a:prstGeom>
          <a:noFill/>
          <a:ln w="9525">
            <a:noFill/>
            <a:miter lim="800000"/>
            <a:headEnd/>
            <a:tailEnd/>
          </a:ln>
        </p:spPr>
        <p:txBody>
          <a:bodyPr>
            <a:spAutoFit/>
          </a:bodyPr>
          <a:lstStyle/>
          <a:p>
            <a:pPr>
              <a:spcBef>
                <a:spcPct val="50000"/>
              </a:spcBef>
            </a:pPr>
            <a:r>
              <a:rPr lang="en-US" sz="1600">
                <a:latin typeface="Lucida Sans" pitchFamily="34" charset="0"/>
              </a:rPr>
              <a:t>Palliative care v standard care  82.5% v 59.6%, p=0.02</a:t>
            </a:r>
          </a:p>
        </p:txBody>
      </p:sp>
      <p:pic>
        <p:nvPicPr>
          <p:cNvPr id="23556" name="Picture 5"/>
          <p:cNvPicPr>
            <a:picLocks noChangeAspect="1" noChangeArrowheads="1"/>
          </p:cNvPicPr>
          <p:nvPr/>
        </p:nvPicPr>
        <p:blipFill>
          <a:blip r:embed="rId2"/>
          <a:srcRect l="1514" t="2190" b="1460"/>
          <a:stretch>
            <a:fillRect/>
          </a:stretch>
        </p:blipFill>
        <p:spPr bwMode="auto">
          <a:xfrm>
            <a:off x="692150" y="2030413"/>
            <a:ext cx="4957763" cy="3352800"/>
          </a:xfrm>
          <a:prstGeom prst="rect">
            <a:avLst/>
          </a:prstGeom>
          <a:noFill/>
          <a:ln w="9525">
            <a:noFill/>
            <a:miter lim="800000"/>
            <a:headEnd/>
            <a:tailEnd/>
          </a:ln>
        </p:spPr>
      </p:pic>
      <p:sp>
        <p:nvSpPr>
          <p:cNvPr id="23557" name="Text Box 6"/>
          <p:cNvSpPr txBox="1">
            <a:spLocks noChangeArrowheads="1"/>
          </p:cNvSpPr>
          <p:nvPr/>
        </p:nvSpPr>
        <p:spPr bwMode="auto">
          <a:xfrm>
            <a:off x="7165975" y="6580188"/>
            <a:ext cx="1981200" cy="274637"/>
          </a:xfrm>
          <a:prstGeom prst="rect">
            <a:avLst/>
          </a:prstGeom>
          <a:noFill/>
          <a:ln w="9525">
            <a:noFill/>
            <a:miter lim="800000"/>
            <a:headEnd/>
            <a:tailEnd/>
          </a:ln>
        </p:spPr>
        <p:txBody>
          <a:bodyPr>
            <a:spAutoFit/>
          </a:bodyPr>
          <a:lstStyle/>
          <a:p>
            <a:pPr algn="l">
              <a:spcBef>
                <a:spcPct val="50000"/>
              </a:spcBef>
            </a:pPr>
            <a:r>
              <a:rPr lang="en-US" sz="1200">
                <a:latin typeface="Lucida Sans" pitchFamily="34" charset="0"/>
              </a:rPr>
              <a:t>Temel JCO 29 (17) 2011</a:t>
            </a:r>
          </a:p>
        </p:txBody>
      </p:sp>
      <p:sp>
        <p:nvSpPr>
          <p:cNvPr id="23558" name="Text Box 3"/>
          <p:cNvSpPr txBox="1">
            <a:spLocks noChangeArrowheads="1"/>
          </p:cNvSpPr>
          <p:nvPr/>
        </p:nvSpPr>
        <p:spPr bwMode="auto">
          <a:xfrm>
            <a:off x="1446213" y="1806575"/>
            <a:ext cx="1814512" cy="523875"/>
          </a:xfrm>
          <a:prstGeom prst="rect">
            <a:avLst/>
          </a:prstGeom>
          <a:noFill/>
          <a:ln w="9525">
            <a:noFill/>
            <a:miter lim="800000"/>
            <a:headEnd/>
            <a:tailEnd/>
          </a:ln>
        </p:spPr>
        <p:txBody>
          <a:bodyPr>
            <a:spAutoFit/>
          </a:bodyPr>
          <a:lstStyle/>
          <a:p>
            <a:pPr>
              <a:spcBef>
                <a:spcPct val="50000"/>
              </a:spcBef>
            </a:pPr>
            <a:r>
              <a:rPr lang="en-US" sz="1400">
                <a:solidFill>
                  <a:srgbClr val="002060"/>
                </a:solidFill>
                <a:latin typeface="Lucida Sans" pitchFamily="34" charset="0"/>
              </a:rPr>
              <a:t>Report Cancer as Incurable</a:t>
            </a:r>
          </a:p>
        </p:txBody>
      </p:sp>
      <p:sp>
        <p:nvSpPr>
          <p:cNvPr id="23559" name="Text Box 3"/>
          <p:cNvSpPr txBox="1">
            <a:spLocks noChangeArrowheads="1"/>
          </p:cNvSpPr>
          <p:nvPr/>
        </p:nvSpPr>
        <p:spPr bwMode="auto">
          <a:xfrm>
            <a:off x="3548063" y="3235325"/>
            <a:ext cx="1814512" cy="522288"/>
          </a:xfrm>
          <a:prstGeom prst="rect">
            <a:avLst/>
          </a:prstGeom>
          <a:noFill/>
          <a:ln w="9525">
            <a:noFill/>
            <a:miter lim="800000"/>
            <a:headEnd/>
            <a:tailEnd/>
          </a:ln>
        </p:spPr>
        <p:txBody>
          <a:bodyPr>
            <a:spAutoFit/>
          </a:bodyPr>
          <a:lstStyle/>
          <a:p>
            <a:pPr>
              <a:spcBef>
                <a:spcPct val="50000"/>
              </a:spcBef>
            </a:pPr>
            <a:r>
              <a:rPr lang="en-US" sz="1400">
                <a:solidFill>
                  <a:srgbClr val="002060"/>
                </a:solidFill>
                <a:latin typeface="Lucida Sans" pitchFamily="34" charset="0"/>
              </a:rPr>
              <a:t>Report Cancer as Curable</a:t>
            </a:r>
          </a:p>
        </p:txBody>
      </p:sp>
      <p:cxnSp>
        <p:nvCxnSpPr>
          <p:cNvPr id="10" name="Straight Connector 9"/>
          <p:cNvCxnSpPr/>
          <p:nvPr/>
        </p:nvCxnSpPr>
        <p:spPr bwMode="auto">
          <a:xfrm>
            <a:off x="1552575" y="2289175"/>
            <a:ext cx="1687513" cy="7938"/>
          </a:xfrm>
          <a:prstGeom prst="line">
            <a:avLst/>
          </a:prstGeom>
          <a:ln>
            <a:solidFill>
              <a:srgbClr val="00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bwMode="auto">
          <a:xfrm>
            <a:off x="3590925" y="3703638"/>
            <a:ext cx="1685925" cy="6350"/>
          </a:xfrm>
          <a:prstGeom prst="line">
            <a:avLst/>
          </a:prstGeom>
          <a:ln>
            <a:solidFill>
              <a:srgbClr val="00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Chemotherapy Utilization</a:t>
            </a:r>
          </a:p>
        </p:txBody>
      </p:sp>
      <p:sp>
        <p:nvSpPr>
          <p:cNvPr id="24579" name="Rectangle 3"/>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endParaRPr lang="en-US"/>
          </a:p>
        </p:txBody>
      </p:sp>
      <p:sp>
        <p:nvSpPr>
          <p:cNvPr id="2458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endParaRPr lang="en-US"/>
          </a:p>
        </p:txBody>
      </p:sp>
      <p:sp>
        <p:nvSpPr>
          <p:cNvPr id="24581" name="Text Box 7"/>
          <p:cNvSpPr txBox="1">
            <a:spLocks noChangeArrowheads="1"/>
          </p:cNvSpPr>
          <p:nvPr/>
        </p:nvSpPr>
        <p:spPr bwMode="auto">
          <a:xfrm>
            <a:off x="7165975" y="6580188"/>
            <a:ext cx="1981200" cy="274637"/>
          </a:xfrm>
          <a:prstGeom prst="rect">
            <a:avLst/>
          </a:prstGeom>
          <a:noFill/>
          <a:ln w="9525">
            <a:noFill/>
            <a:miter lim="800000"/>
            <a:headEnd/>
            <a:tailEnd/>
          </a:ln>
        </p:spPr>
        <p:txBody>
          <a:bodyPr>
            <a:spAutoFit/>
          </a:bodyPr>
          <a:lstStyle/>
          <a:p>
            <a:pPr algn="l">
              <a:spcBef>
                <a:spcPct val="50000"/>
              </a:spcBef>
            </a:pPr>
            <a:r>
              <a:rPr lang="en-US" sz="1200" dirty="0" smtClean="0">
                <a:latin typeface="Lucida Sans" pitchFamily="34" charset="0"/>
              </a:rPr>
              <a:t>Greer JCO </a:t>
            </a:r>
            <a:r>
              <a:rPr lang="en-US" sz="1200" dirty="0">
                <a:latin typeface="Lucida Sans" pitchFamily="34" charset="0"/>
              </a:rPr>
              <a:t>30 (4) 2012</a:t>
            </a:r>
          </a:p>
        </p:txBody>
      </p:sp>
      <p:pic>
        <p:nvPicPr>
          <p:cNvPr id="24582" name="Picture 9"/>
          <p:cNvPicPr>
            <a:picLocks noChangeAspect="1" noChangeArrowheads="1"/>
          </p:cNvPicPr>
          <p:nvPr/>
        </p:nvPicPr>
        <p:blipFill>
          <a:blip r:embed="rId2"/>
          <a:srcRect/>
          <a:stretch>
            <a:fillRect/>
          </a:stretch>
        </p:blipFill>
        <p:spPr bwMode="auto">
          <a:xfrm>
            <a:off x="134938" y="2506663"/>
            <a:ext cx="4583112" cy="2327275"/>
          </a:xfrm>
          <a:prstGeom prst="rect">
            <a:avLst/>
          </a:prstGeom>
          <a:noFill/>
          <a:ln w="9525">
            <a:noFill/>
            <a:miter lim="800000"/>
            <a:headEnd/>
            <a:tailEnd/>
          </a:ln>
        </p:spPr>
      </p:pic>
      <p:pic>
        <p:nvPicPr>
          <p:cNvPr id="24583" name="Picture 11"/>
          <p:cNvPicPr>
            <a:picLocks noChangeAspect="1" noChangeArrowheads="1"/>
          </p:cNvPicPr>
          <p:nvPr/>
        </p:nvPicPr>
        <p:blipFill>
          <a:blip r:embed="rId3"/>
          <a:srcRect r="49220"/>
          <a:stretch>
            <a:fillRect/>
          </a:stretch>
        </p:blipFill>
        <p:spPr bwMode="auto">
          <a:xfrm>
            <a:off x="4691063" y="2481263"/>
            <a:ext cx="3849687" cy="2416175"/>
          </a:xfrm>
          <a:prstGeom prst="rect">
            <a:avLst/>
          </a:prstGeom>
          <a:noFill/>
          <a:ln w="9525">
            <a:noFill/>
            <a:miter lim="800000"/>
            <a:headEnd/>
            <a:tailEnd/>
          </a:ln>
        </p:spPr>
      </p:pic>
      <p:sp>
        <p:nvSpPr>
          <p:cNvPr id="24584" name="Text Box 14"/>
          <p:cNvSpPr txBox="1">
            <a:spLocks noChangeArrowheads="1"/>
          </p:cNvSpPr>
          <p:nvPr/>
        </p:nvSpPr>
        <p:spPr bwMode="auto">
          <a:xfrm>
            <a:off x="71438" y="2238375"/>
            <a:ext cx="4727575" cy="338138"/>
          </a:xfrm>
          <a:prstGeom prst="rect">
            <a:avLst/>
          </a:prstGeom>
          <a:noFill/>
          <a:ln w="9525">
            <a:noFill/>
            <a:miter lim="800000"/>
            <a:headEnd/>
            <a:tailEnd/>
          </a:ln>
        </p:spPr>
        <p:txBody>
          <a:bodyPr>
            <a:spAutoFit/>
          </a:bodyPr>
          <a:lstStyle/>
          <a:p>
            <a:r>
              <a:rPr lang="en-US" sz="1600">
                <a:solidFill>
                  <a:srgbClr val="002060"/>
                </a:solidFill>
                <a:latin typeface="Lucida Sans" pitchFamily="34" charset="0"/>
              </a:rPr>
              <a:t>Chemotherapy utilization over the course of illness</a:t>
            </a:r>
          </a:p>
        </p:txBody>
      </p:sp>
      <p:sp>
        <p:nvSpPr>
          <p:cNvPr id="24585" name="Text Box 14"/>
          <p:cNvSpPr txBox="1">
            <a:spLocks noChangeArrowheads="1"/>
          </p:cNvSpPr>
          <p:nvPr/>
        </p:nvSpPr>
        <p:spPr bwMode="auto">
          <a:xfrm>
            <a:off x="4589463" y="2233613"/>
            <a:ext cx="4192587" cy="339725"/>
          </a:xfrm>
          <a:prstGeom prst="rect">
            <a:avLst/>
          </a:prstGeom>
          <a:noFill/>
          <a:ln w="9525">
            <a:noFill/>
            <a:miter lim="800000"/>
            <a:headEnd/>
            <a:tailEnd/>
          </a:ln>
        </p:spPr>
        <p:txBody>
          <a:bodyPr>
            <a:spAutoFit/>
          </a:bodyPr>
          <a:lstStyle/>
          <a:p>
            <a:r>
              <a:rPr lang="en-US" sz="1600">
                <a:solidFill>
                  <a:srgbClr val="002060"/>
                </a:solidFill>
                <a:latin typeface="Lucida Sans" pitchFamily="34" charset="0"/>
              </a:rPr>
              <a:t>Chemotherapy utilization near the EOL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Resource Utilization</a:t>
            </a:r>
          </a:p>
        </p:txBody>
      </p:sp>
      <p:graphicFrame>
        <p:nvGraphicFramePr>
          <p:cNvPr id="281603" name="Group 3"/>
          <p:cNvGraphicFramePr>
            <a:graphicFrameLocks noGrp="1"/>
          </p:cNvGraphicFramePr>
          <p:nvPr>
            <p:ph idx="4294967295"/>
          </p:nvPr>
        </p:nvGraphicFramePr>
        <p:xfrm>
          <a:off x="228600" y="1909763"/>
          <a:ext cx="8686800" cy="2847467"/>
        </p:xfrm>
        <a:graphic>
          <a:graphicData uri="http://schemas.openxmlformats.org/drawingml/2006/table">
            <a:tbl>
              <a:tblPr/>
              <a:tblGrid>
                <a:gridCol w="4189288"/>
                <a:gridCol w="1767155"/>
                <a:gridCol w="2044557"/>
                <a:gridCol w="685800"/>
              </a:tblGrid>
              <a:tr h="701675">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1" i="0" u="none" strike="noStrike" cap="none" normalizeH="0" baseline="0" dirty="0" smtClean="0">
                          <a:ln>
                            <a:noFill/>
                          </a:ln>
                          <a:solidFill>
                            <a:schemeClr val="bg1"/>
                          </a:solidFill>
                          <a:effectLst/>
                          <a:latin typeface="Lucida Sans" pitchFamily="34" charset="0"/>
                        </a:rPr>
                        <a:t>Variable</a:t>
                      </a:r>
                    </a:p>
                  </a:txBody>
                  <a:tcPr horzOverflow="overflow">
                    <a:lnL cap="flat">
                      <a:noFill/>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1" i="0" u="none" strike="noStrike" cap="none" normalizeH="0" baseline="0" dirty="0" smtClean="0">
                          <a:ln>
                            <a:noFill/>
                          </a:ln>
                          <a:solidFill>
                            <a:schemeClr val="bg1"/>
                          </a:solidFill>
                          <a:effectLst/>
                          <a:latin typeface="Lucida Sans" pitchFamily="34" charset="0"/>
                        </a:rPr>
                        <a:t>Standard Care</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1" i="0" u="none" strike="noStrike" cap="none" normalizeH="0" baseline="0" dirty="0" smtClean="0">
                          <a:ln>
                            <a:noFill/>
                          </a:ln>
                          <a:solidFill>
                            <a:schemeClr val="bg1"/>
                          </a:solidFill>
                          <a:effectLst/>
                          <a:latin typeface="Lucida Sans" pitchFamily="34" charset="0"/>
                        </a:rPr>
                        <a:t>N (%) or Median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1" i="0" u="none" strike="noStrike" cap="none" normalizeH="0" baseline="0" smtClean="0">
                          <a:ln>
                            <a:noFill/>
                          </a:ln>
                          <a:solidFill>
                            <a:schemeClr val="bg1"/>
                          </a:solidFill>
                          <a:effectLst/>
                          <a:latin typeface="Lucida Sans" pitchFamily="34" charset="0"/>
                        </a:rPr>
                        <a:t>Early Palliative Care N (%) or Median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1" i="0" u="none" strike="noStrike" cap="none" normalizeH="0" baseline="0" dirty="0" smtClean="0">
                          <a:ln>
                            <a:noFill/>
                          </a:ln>
                          <a:solidFill>
                            <a:schemeClr val="bg1"/>
                          </a:solidFill>
                          <a:effectLst/>
                          <a:latin typeface="Lucida Sans" pitchFamily="34" charset="0"/>
                        </a:rPr>
                        <a:t>P-Value</a:t>
                      </a:r>
                    </a:p>
                  </a:txBody>
                  <a:tcPr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solidFill>
                      <a:srgbClr val="0099CC"/>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Hospice Care</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Received hospice care</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Received hospice care &gt; 7 days before death</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Median days on hospice</a:t>
                      </a:r>
                    </a:p>
                  </a:txBody>
                  <a:tcPr horzOverflow="overflow">
                    <a:lnL cap="flat">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44/67 (66)</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defRPr/>
                      </a:pPr>
                      <a:r>
                        <a:rPr kumimoji="0" lang="en-US" sz="1400" b="0" i="0" u="none" strike="noStrike" cap="none" normalizeH="0" baseline="0" dirty="0" smtClean="0">
                          <a:ln>
                            <a:noFill/>
                          </a:ln>
                          <a:solidFill>
                            <a:schemeClr val="tx1"/>
                          </a:solidFill>
                          <a:effectLst/>
                          <a:latin typeface="Lucida Sans" pitchFamily="34" charset="0"/>
                        </a:rPr>
                        <a:t>21/63 (33)</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defRPr/>
                      </a:pPr>
                      <a:r>
                        <a:rPr kumimoji="0" lang="en-US" sz="1400" b="0" i="0" u="none" strike="noStrike" cap="none" normalizeH="0" baseline="0" dirty="0" smtClean="0">
                          <a:ln>
                            <a:noFill/>
                          </a:ln>
                          <a:solidFill>
                            <a:schemeClr val="tx1"/>
                          </a:solidFill>
                          <a:effectLst/>
                          <a:latin typeface="Lucida Sans" pitchFamily="34" charset="0"/>
                        </a:rPr>
                        <a:t>9.5 (1-268)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44/62 (71)</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defRPr/>
                      </a:pPr>
                      <a:r>
                        <a:rPr kumimoji="0" lang="en-US" sz="1400" b="0" i="0" u="none" strike="noStrike" cap="none" normalizeH="0" baseline="0" dirty="0" smtClean="0">
                          <a:ln>
                            <a:noFill/>
                          </a:ln>
                          <a:solidFill>
                            <a:schemeClr val="tx1"/>
                          </a:solidFill>
                          <a:effectLst/>
                          <a:latin typeface="Lucida Sans" pitchFamily="34" charset="0"/>
                        </a:rPr>
                        <a:t>36/60 (60)</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defRPr/>
                      </a:pPr>
                      <a:r>
                        <a:rPr kumimoji="0" lang="en-US" sz="1400" b="0" i="0" u="none" strike="noStrike" cap="none" normalizeH="0" baseline="0" dirty="0" smtClean="0">
                          <a:ln>
                            <a:noFill/>
                          </a:ln>
                          <a:solidFill>
                            <a:schemeClr val="tx1"/>
                          </a:solidFill>
                          <a:effectLst/>
                          <a:latin typeface="Lucida Sans" pitchFamily="34" charset="0"/>
                        </a:rPr>
                        <a:t>24 (2-116)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0.57</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0.004</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0.02</a:t>
                      </a:r>
                    </a:p>
                  </a:txBody>
                  <a:tcPr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Location of Death</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Home</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Inpatient hospice</a:t>
                      </a:r>
                    </a:p>
                    <a:p>
                      <a:pPr marL="0" marR="0" lvl="0" indent="0" algn="l"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     Hospital/nursing home/rehabilitation facility</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36/66 (55)</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13/66 (20)</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17/66 (26)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40/61 (66)</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9/61 (15)</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12/61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Lucida Sans" pitchFamily="34" charset="0"/>
                      </a:endParaRP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0.28</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0.49</a:t>
                      </a:r>
                    </a:p>
                    <a:p>
                      <a:pPr marL="0" marR="0" lvl="0" indent="0" algn="ctr" defTabSz="914400" rtl="0" eaLnBrk="1" fontAlgn="base" latinLnBrk="0" hangingPunct="1">
                        <a:lnSpc>
                          <a:spcPct val="100000"/>
                        </a:lnSpc>
                        <a:spcBef>
                          <a:spcPct val="20000"/>
                        </a:spcBef>
                        <a:spcAft>
                          <a:spcPct val="0"/>
                        </a:spcAft>
                        <a:buClr>
                          <a:srgbClr val="99CCFF"/>
                        </a:buClr>
                        <a:buSzPct val="80000"/>
                        <a:buFont typeface="Wingdings" pitchFamily="2" charset="2"/>
                        <a:buNone/>
                        <a:tabLst/>
                      </a:pPr>
                      <a:r>
                        <a:rPr kumimoji="0" lang="en-US" sz="1400" b="0" i="0" u="none" strike="noStrike" cap="none" normalizeH="0" baseline="0" dirty="0" smtClean="0">
                          <a:ln>
                            <a:noFill/>
                          </a:ln>
                          <a:solidFill>
                            <a:schemeClr val="tx1"/>
                          </a:solidFill>
                          <a:effectLst/>
                          <a:latin typeface="Lucida Sans" pitchFamily="34" charset="0"/>
                        </a:rPr>
                        <a:t>0.53</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22" name="Text Box 7"/>
          <p:cNvSpPr txBox="1">
            <a:spLocks noChangeArrowheads="1"/>
          </p:cNvSpPr>
          <p:nvPr/>
        </p:nvSpPr>
        <p:spPr bwMode="auto">
          <a:xfrm>
            <a:off x="7318375" y="6559550"/>
            <a:ext cx="1825625" cy="274638"/>
          </a:xfrm>
          <a:prstGeom prst="rect">
            <a:avLst/>
          </a:prstGeom>
          <a:noFill/>
          <a:ln w="9525">
            <a:noFill/>
            <a:miter lim="800000"/>
            <a:headEnd/>
            <a:tailEnd/>
          </a:ln>
        </p:spPr>
        <p:txBody>
          <a:bodyPr>
            <a:spAutoFit/>
          </a:bodyPr>
          <a:lstStyle/>
          <a:p>
            <a:pPr algn="l">
              <a:spcBef>
                <a:spcPct val="50000"/>
              </a:spcBef>
            </a:pPr>
            <a:r>
              <a:rPr lang="en-US" sz="1200" dirty="0" smtClean="0">
                <a:latin typeface="Lucida Sans" pitchFamily="34" charset="0"/>
              </a:rPr>
              <a:t>Greer </a:t>
            </a:r>
            <a:r>
              <a:rPr lang="en-US" sz="1200" dirty="0">
                <a:latin typeface="Lucida Sans" pitchFamily="34" charset="0"/>
              </a:rPr>
              <a:t>JCO 30 (4) 2012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685800" y="307975"/>
            <a:ext cx="7772400" cy="914400"/>
          </a:xfrm>
        </p:spPr>
        <p:txBody>
          <a:bodyPr/>
          <a:lstStyle/>
          <a:p>
            <a:pPr eaLnBrk="1" hangingPunct="1"/>
            <a:r>
              <a:rPr lang="en-US" sz="2800" smtClean="0"/>
              <a:t>Impact of Early Palliative Care on Health Care Costs at the EOL</a:t>
            </a:r>
          </a:p>
        </p:txBody>
      </p:sp>
      <p:sp>
        <p:nvSpPr>
          <p:cNvPr id="1028" name="Footer Placeholder 2"/>
          <p:cNvSpPr txBox="1">
            <a:spLocks noGrp="1"/>
          </p:cNvSpPr>
          <p:nvPr/>
        </p:nvSpPr>
        <p:spPr bwMode="auto">
          <a:xfrm>
            <a:off x="428625" y="6451600"/>
            <a:ext cx="3844925" cy="269875"/>
          </a:xfrm>
          <a:prstGeom prst="rect">
            <a:avLst/>
          </a:prstGeom>
          <a:noFill/>
          <a:ln w="9525">
            <a:noFill/>
            <a:miter lim="800000"/>
            <a:headEnd/>
            <a:tailEnd/>
          </a:ln>
        </p:spPr>
        <p:txBody>
          <a:bodyPr anchor="ctr"/>
          <a:lstStyle/>
          <a:p>
            <a:r>
              <a:rPr lang="en-US" sz="900" b="1">
                <a:solidFill>
                  <a:srgbClr val="E0A6C3"/>
                </a:solidFill>
              </a:rPr>
              <a:t>PRESENTED BY: Greer JA et al.</a:t>
            </a:r>
          </a:p>
        </p:txBody>
      </p:sp>
      <p:graphicFrame>
        <p:nvGraphicFramePr>
          <p:cNvPr id="1026" name="Object 36"/>
          <p:cNvGraphicFramePr>
            <a:graphicFrameLocks noChangeAspect="1"/>
          </p:cNvGraphicFramePr>
          <p:nvPr/>
        </p:nvGraphicFramePr>
        <p:xfrm>
          <a:off x="246063" y="1196975"/>
          <a:ext cx="8529637" cy="5018088"/>
        </p:xfrm>
        <a:graphic>
          <a:graphicData uri="http://schemas.openxmlformats.org/presentationml/2006/ole">
            <p:oleObj spid="_x0000_s1026" name="Chart" r:id="rId3" imgW="9715386" imgH="5715114" progId="Excel.Sheet.8">
              <p:embed/>
            </p:oleObj>
          </a:graphicData>
        </a:graphic>
      </p:graphicFrame>
      <p:sp>
        <p:nvSpPr>
          <p:cNvPr id="40997" name="Text Box 37"/>
          <p:cNvSpPr txBox="1">
            <a:spLocks noChangeArrowheads="1"/>
          </p:cNvSpPr>
          <p:nvPr/>
        </p:nvSpPr>
        <p:spPr bwMode="auto">
          <a:xfrm>
            <a:off x="1606550" y="2108200"/>
            <a:ext cx="4567238" cy="369888"/>
          </a:xfrm>
          <a:prstGeom prst="rect">
            <a:avLst/>
          </a:prstGeom>
          <a:noFill/>
          <a:ln w="9525">
            <a:noFill/>
            <a:miter lim="800000"/>
            <a:headEnd/>
            <a:tailEnd/>
          </a:ln>
          <a:effectLst/>
        </p:spPr>
        <p:txBody>
          <a:bodyPr>
            <a:spAutoFit/>
          </a:bodyPr>
          <a:lstStyle/>
          <a:p>
            <a:pPr>
              <a:spcBef>
                <a:spcPct val="50000"/>
              </a:spcBef>
              <a:defRPr/>
            </a:pPr>
            <a:r>
              <a:rPr lang="en-US" sz="1800" dirty="0">
                <a:latin typeface="+mj-lt"/>
              </a:rPr>
              <a:t>Cost Difference=$2,282 (Median=$2,432)</a:t>
            </a:r>
          </a:p>
        </p:txBody>
      </p:sp>
      <p:sp>
        <p:nvSpPr>
          <p:cNvPr id="1030" name="Text Box 7"/>
          <p:cNvSpPr txBox="1">
            <a:spLocks noChangeArrowheads="1"/>
          </p:cNvSpPr>
          <p:nvPr/>
        </p:nvSpPr>
        <p:spPr bwMode="auto">
          <a:xfrm>
            <a:off x="7639050" y="6559550"/>
            <a:ext cx="1470025" cy="276225"/>
          </a:xfrm>
          <a:prstGeom prst="rect">
            <a:avLst/>
          </a:prstGeom>
          <a:noFill/>
          <a:ln w="9525">
            <a:noFill/>
            <a:miter lim="800000"/>
            <a:headEnd/>
            <a:tailEnd/>
          </a:ln>
        </p:spPr>
        <p:txBody>
          <a:bodyPr>
            <a:spAutoFit/>
          </a:bodyPr>
          <a:lstStyle/>
          <a:p>
            <a:pPr algn="l">
              <a:spcBef>
                <a:spcPct val="50000"/>
              </a:spcBef>
            </a:pPr>
            <a:r>
              <a:rPr lang="en-US" sz="1200" dirty="0" smtClean="0">
                <a:latin typeface="Lucida Sans" pitchFamily="34" charset="0"/>
              </a:rPr>
              <a:t>Greer ASCO </a:t>
            </a:r>
            <a:r>
              <a:rPr lang="en-US" sz="1200" dirty="0">
                <a:latin typeface="Lucida Sans" pitchFamily="34" charset="0"/>
              </a:rPr>
              <a:t>2012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685800" y="357188"/>
            <a:ext cx="7772400" cy="914400"/>
          </a:xfrm>
        </p:spPr>
        <p:txBody>
          <a:bodyPr/>
          <a:lstStyle/>
          <a:p>
            <a:pPr eaLnBrk="1" hangingPunct="1"/>
            <a:r>
              <a:rPr lang="en-US" sz="3200" smtClean="0"/>
              <a:t>Costs at End of Life by Category</a:t>
            </a:r>
          </a:p>
        </p:txBody>
      </p:sp>
      <p:graphicFrame>
        <p:nvGraphicFramePr>
          <p:cNvPr id="42138" name="Group 154"/>
          <p:cNvGraphicFramePr>
            <a:graphicFrameLocks noGrp="1"/>
          </p:cNvGraphicFramePr>
          <p:nvPr/>
        </p:nvGraphicFramePr>
        <p:xfrm>
          <a:off x="490538" y="1495425"/>
          <a:ext cx="8305800" cy="3798803"/>
        </p:xfrm>
        <a:graphic>
          <a:graphicData uri="http://schemas.openxmlformats.org/drawingml/2006/table">
            <a:tbl>
              <a:tblPr/>
              <a:tblGrid>
                <a:gridCol w="1884362"/>
                <a:gridCol w="2298700"/>
                <a:gridCol w="2463800"/>
                <a:gridCol w="1658938"/>
              </a:tblGrid>
              <a:tr h="63755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Standard Care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N=65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Early Palliative Care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N=60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Cost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Difference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r>
              <a:tr h="794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Inpatient Visits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 of patients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Mean cost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46%</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$12,665 (20,580)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38%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$9,555 (17,275)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$3,110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4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Outpatient Visits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     </a:t>
                      </a:r>
                      <a:r>
                        <a:rPr kumimoji="0" lang="en-US" sz="1400" b="0" i="0" u="none" strike="noStrike" cap="none" normalizeH="0" baseline="0" dirty="0" smtClean="0">
                          <a:ln>
                            <a:noFill/>
                          </a:ln>
                          <a:solidFill>
                            <a:srgbClr val="000000"/>
                          </a:solidFill>
                          <a:effectLst/>
                          <a:latin typeface="Arial" charset="0"/>
                        </a:rPr>
                        <a:t>% of patients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Mean cost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80%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$1,415 (1,649)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77%</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$1,683 (2,027)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folHlink"/>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folHlink"/>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folHlink"/>
                          </a:solidFill>
                          <a:effectLst/>
                          <a:latin typeface="Arial" charset="0"/>
                        </a:rPr>
                        <a:t>$268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87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Chemotherapy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     </a:t>
                      </a:r>
                      <a:r>
                        <a:rPr kumimoji="0" lang="en-US" sz="1400" b="0" i="0" u="none" strike="noStrike" cap="none" normalizeH="0" baseline="0" dirty="0" smtClean="0">
                          <a:ln>
                            <a:noFill/>
                          </a:ln>
                          <a:solidFill>
                            <a:srgbClr val="000000"/>
                          </a:solidFill>
                          <a:effectLst/>
                          <a:latin typeface="Arial" charset="0"/>
                        </a:rPr>
                        <a:t>% of patients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Mean cost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42%</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$1,654 (1,654)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$1,014 (1,913)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$640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Hospice Services</a:t>
                      </a:r>
                      <a:endParaRPr kumimoji="0" lang="en-US" sz="1400" b="0" i="0" u="none" strike="noStrike" cap="none" normalizeH="0" baseline="0" dirty="0" smtClean="0">
                        <a:ln>
                          <a:noFill/>
                        </a:ln>
                        <a:solidFill>
                          <a:srgbClr val="000000"/>
                        </a:solidFill>
                        <a:effectLst/>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 of patients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     Mean cost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65%</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$1,808 (2,117)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$2,933 (4,011)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folHlink"/>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folHlink"/>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folHlink"/>
                          </a:solidFill>
                          <a:effectLst/>
                          <a:latin typeface="Arial" charset="0"/>
                        </a:rPr>
                        <a:t>$1,125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6659" name="Text Box 7"/>
          <p:cNvSpPr txBox="1">
            <a:spLocks noChangeArrowheads="1"/>
          </p:cNvSpPr>
          <p:nvPr/>
        </p:nvSpPr>
        <p:spPr bwMode="auto">
          <a:xfrm>
            <a:off x="7639050" y="6559550"/>
            <a:ext cx="1470025" cy="276225"/>
          </a:xfrm>
          <a:prstGeom prst="rect">
            <a:avLst/>
          </a:prstGeom>
          <a:noFill/>
          <a:ln w="9525">
            <a:noFill/>
            <a:miter lim="800000"/>
            <a:headEnd/>
            <a:tailEnd/>
          </a:ln>
        </p:spPr>
        <p:txBody>
          <a:bodyPr>
            <a:spAutoFit/>
          </a:bodyPr>
          <a:lstStyle/>
          <a:p>
            <a:pPr algn="l">
              <a:spcBef>
                <a:spcPct val="50000"/>
              </a:spcBef>
            </a:pPr>
            <a:r>
              <a:rPr lang="en-US" sz="1200" dirty="0" smtClean="0">
                <a:latin typeface="Lucida Sans" pitchFamily="34" charset="0"/>
              </a:rPr>
              <a:t>Greer </a:t>
            </a:r>
            <a:r>
              <a:rPr lang="en-US" sz="1200" dirty="0">
                <a:latin typeface="Lucida Sans" pitchFamily="34" charset="0"/>
              </a:rPr>
              <a:t>ASCO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smtClean="0"/>
              <a:t>Targeting Clinicians</a:t>
            </a:r>
          </a:p>
        </p:txBody>
      </p:sp>
      <p:sp>
        <p:nvSpPr>
          <p:cNvPr id="27651" name="Curved Left Arrow 5"/>
          <p:cNvSpPr>
            <a:spLocks noChangeArrowheads="1"/>
          </p:cNvSpPr>
          <p:nvPr/>
        </p:nvSpPr>
        <p:spPr bwMode="auto">
          <a:xfrm>
            <a:off x="2438400" y="2176463"/>
            <a:ext cx="1162050" cy="1035050"/>
          </a:xfrm>
          <a:prstGeom prst="curvedLeftArrow">
            <a:avLst>
              <a:gd name="adj1" fmla="val 25000"/>
              <a:gd name="adj2" fmla="val 50000"/>
              <a:gd name="adj3" fmla="val 24985"/>
            </a:avLst>
          </a:prstGeom>
          <a:noFill/>
          <a:ln w="9525" algn="ctr">
            <a:noFill/>
            <a:round/>
            <a:headEnd/>
            <a:tailEnd/>
          </a:ln>
        </p:spPr>
        <p:txBody>
          <a:bodyPr>
            <a:spAutoFit/>
          </a:bodyPr>
          <a:lstStyle/>
          <a:p>
            <a:endParaRPr lang="en-US"/>
          </a:p>
        </p:txBody>
      </p:sp>
      <p:graphicFrame>
        <p:nvGraphicFramePr>
          <p:cNvPr id="17" name="Diagram 16"/>
          <p:cNvGraphicFramePr/>
          <p:nvPr/>
        </p:nvGraphicFramePr>
        <p:xfrm>
          <a:off x="446567" y="1850059"/>
          <a:ext cx="4912242" cy="263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3" name="Picture 2"/>
          <p:cNvPicPr>
            <a:picLocks noChangeAspect="1" noChangeArrowheads="1"/>
          </p:cNvPicPr>
          <p:nvPr/>
        </p:nvPicPr>
        <p:blipFill>
          <a:blip r:embed="rId6"/>
          <a:srcRect r="1610"/>
          <a:stretch>
            <a:fillRect/>
          </a:stretch>
        </p:blipFill>
        <p:spPr bwMode="auto">
          <a:xfrm>
            <a:off x="4378325" y="1444625"/>
            <a:ext cx="4765675" cy="1276350"/>
          </a:xfrm>
          <a:prstGeom prst="rect">
            <a:avLst/>
          </a:prstGeom>
          <a:noFill/>
          <a:ln w="9525">
            <a:noFill/>
            <a:miter lim="800000"/>
            <a:headEnd/>
            <a:tailEnd/>
          </a:ln>
        </p:spPr>
      </p:pic>
      <p:pic>
        <p:nvPicPr>
          <p:cNvPr id="27654" name="Picture 3"/>
          <p:cNvPicPr>
            <a:picLocks noChangeAspect="1" noChangeArrowheads="1"/>
          </p:cNvPicPr>
          <p:nvPr/>
        </p:nvPicPr>
        <p:blipFill>
          <a:blip r:embed="rId7"/>
          <a:srcRect/>
          <a:stretch>
            <a:fillRect/>
          </a:stretch>
        </p:blipFill>
        <p:spPr bwMode="auto">
          <a:xfrm>
            <a:off x="5268913" y="2673350"/>
            <a:ext cx="3392487" cy="4176713"/>
          </a:xfrm>
          <a:prstGeom prst="rect">
            <a:avLst/>
          </a:prstGeom>
          <a:noFill/>
          <a:ln w="9525">
            <a:noFill/>
            <a:miter lim="800000"/>
            <a:headEnd/>
            <a:tailEnd/>
          </a:ln>
        </p:spPr>
      </p:pic>
      <p:sp>
        <p:nvSpPr>
          <p:cNvPr id="8" name="Rectangle 7"/>
          <p:cNvSpPr/>
          <p:nvPr/>
        </p:nvSpPr>
        <p:spPr bwMode="auto">
          <a:xfrm>
            <a:off x="5273749" y="2881422"/>
            <a:ext cx="3338623" cy="91440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sz="2800" smtClean="0"/>
              <a:t>Can we alter oncologists behavior to initiate EOL discussions?</a:t>
            </a:r>
          </a:p>
        </p:txBody>
      </p:sp>
      <p:pic>
        <p:nvPicPr>
          <p:cNvPr id="30723" name="Picture 200" descr="clip_art_people"/>
          <p:cNvPicPr>
            <a:picLocks noChangeAspect="1" noChangeArrowheads="1"/>
          </p:cNvPicPr>
          <p:nvPr/>
        </p:nvPicPr>
        <p:blipFill>
          <a:blip r:embed="rId2"/>
          <a:srcRect/>
          <a:stretch>
            <a:fillRect/>
          </a:stretch>
        </p:blipFill>
        <p:spPr bwMode="auto">
          <a:xfrm>
            <a:off x="101600" y="3908425"/>
            <a:ext cx="1060450" cy="1063625"/>
          </a:xfrm>
          <a:prstGeom prst="rect">
            <a:avLst/>
          </a:prstGeom>
          <a:noFill/>
          <a:ln w="9525">
            <a:noFill/>
            <a:miter lim="800000"/>
            <a:headEnd/>
            <a:tailEnd/>
          </a:ln>
        </p:spPr>
      </p:pic>
      <p:sp>
        <p:nvSpPr>
          <p:cNvPr id="4" name="TextBox 3"/>
          <p:cNvSpPr txBox="1"/>
          <p:nvPr/>
        </p:nvSpPr>
        <p:spPr>
          <a:xfrm>
            <a:off x="1958975" y="3313113"/>
            <a:ext cx="2622550" cy="368300"/>
          </a:xfrm>
          <a:prstGeom prst="rect">
            <a:avLst/>
          </a:prstGeom>
          <a:noFill/>
        </p:spPr>
        <p:txBody>
          <a:bodyPr>
            <a:spAutoFit/>
          </a:bodyPr>
          <a:lstStyle/>
          <a:p>
            <a:pPr>
              <a:defRPr/>
            </a:pPr>
            <a:endParaRPr lang="en-US" sz="1800" dirty="0">
              <a:latin typeface="+mn-lt"/>
            </a:endParaRPr>
          </a:p>
        </p:txBody>
      </p:sp>
      <p:sp>
        <p:nvSpPr>
          <p:cNvPr id="5" name="Text Box 206"/>
          <p:cNvSpPr txBox="1">
            <a:spLocks noChangeArrowheads="1"/>
          </p:cNvSpPr>
          <p:nvPr/>
        </p:nvSpPr>
        <p:spPr bwMode="auto">
          <a:xfrm>
            <a:off x="1547813" y="3570288"/>
            <a:ext cx="3387725" cy="1717675"/>
          </a:xfrm>
          <a:prstGeom prst="rect">
            <a:avLst/>
          </a:prstGeom>
          <a:noFill/>
          <a:ln w="9525">
            <a:noFill/>
            <a:miter lim="800000"/>
            <a:headEnd/>
            <a:tailEnd/>
          </a:ln>
          <a:effectLst/>
        </p:spPr>
        <p:txBody>
          <a:bodyPr>
            <a:spAutoFit/>
          </a:bodyPr>
          <a:lstStyle/>
          <a:p>
            <a:pPr algn="l" defTabSz="4729163">
              <a:spcBef>
                <a:spcPct val="40000"/>
              </a:spcBef>
              <a:defRPr/>
            </a:pPr>
            <a:r>
              <a:rPr lang="en-US" sz="1600" dirty="0">
                <a:latin typeface="+mn-lt"/>
              </a:rPr>
              <a:t>Email most acceptable</a:t>
            </a:r>
          </a:p>
          <a:p>
            <a:pPr algn="l" defTabSz="4729163">
              <a:spcBef>
                <a:spcPct val="40000"/>
              </a:spcBef>
              <a:defRPr/>
            </a:pPr>
            <a:r>
              <a:rPr lang="en-US" sz="1600" dirty="0">
                <a:latin typeface="+mn-lt"/>
              </a:rPr>
              <a:t>Sent early in the course of disease</a:t>
            </a:r>
          </a:p>
          <a:p>
            <a:pPr algn="l" defTabSz="4729163">
              <a:spcBef>
                <a:spcPct val="40000"/>
              </a:spcBef>
              <a:defRPr/>
            </a:pPr>
            <a:r>
              <a:rPr lang="en-US" sz="1600" dirty="0">
                <a:latin typeface="+mn-lt"/>
              </a:rPr>
              <a:t>Succinct and clearly identify patient</a:t>
            </a:r>
          </a:p>
          <a:p>
            <a:pPr algn="l" defTabSz="4729163">
              <a:spcBef>
                <a:spcPct val="40000"/>
              </a:spcBef>
              <a:defRPr/>
            </a:pPr>
            <a:r>
              <a:rPr lang="en-US" sz="1600" dirty="0">
                <a:latin typeface="+mn-lt"/>
              </a:rPr>
              <a:t>Contain minimal clinical information</a:t>
            </a:r>
          </a:p>
          <a:p>
            <a:pPr algn="l" defTabSz="4729163">
              <a:spcBef>
                <a:spcPct val="40000"/>
              </a:spcBef>
              <a:defRPr/>
            </a:pPr>
            <a:r>
              <a:rPr lang="en-US" sz="1600" dirty="0">
                <a:latin typeface="+mn-lt"/>
              </a:rPr>
              <a:t>Sent close to the time of visit</a:t>
            </a:r>
          </a:p>
        </p:txBody>
      </p:sp>
      <p:cxnSp>
        <p:nvCxnSpPr>
          <p:cNvPr id="7" name="Straight Arrow Connector 6"/>
          <p:cNvCxnSpPr/>
          <p:nvPr/>
        </p:nvCxnSpPr>
        <p:spPr bwMode="auto">
          <a:xfrm flipV="1">
            <a:off x="1220788" y="4433888"/>
            <a:ext cx="381000" cy="9525"/>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bwMode="auto">
          <a:xfrm rot="5400000" flipH="1" flipV="1">
            <a:off x="1082676" y="3924300"/>
            <a:ext cx="628650" cy="371475"/>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bwMode="auto">
          <a:xfrm rot="16200000" flipH="1">
            <a:off x="1087438" y="4576763"/>
            <a:ext cx="619125" cy="371475"/>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p:nvPr/>
        </p:nvCxnSpPr>
        <p:spPr bwMode="auto">
          <a:xfrm flipV="1">
            <a:off x="1201738" y="4081463"/>
            <a:ext cx="390525" cy="3619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bwMode="auto">
          <a:xfrm>
            <a:off x="1220788" y="4471988"/>
            <a:ext cx="390525" cy="2476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18" name="Picture 216" descr="envelope"/>
          <p:cNvPicPr>
            <a:picLocks noChangeAspect="1" noChangeArrowheads="1"/>
          </p:cNvPicPr>
          <p:nvPr/>
        </p:nvPicPr>
        <p:blipFill>
          <a:blip r:embed="rId3"/>
          <a:srcRect/>
          <a:stretch>
            <a:fillRect/>
          </a:stretch>
        </p:blipFill>
        <p:spPr bwMode="auto">
          <a:xfrm>
            <a:off x="6296025" y="1546225"/>
            <a:ext cx="1504950" cy="996950"/>
          </a:xfrm>
          <a:prstGeom prst="rect">
            <a:avLst/>
          </a:prstGeom>
          <a:noFill/>
          <a:ln w="9525">
            <a:noFill/>
            <a:miter lim="800000"/>
            <a:headEnd/>
            <a:tailEnd/>
          </a:ln>
        </p:spPr>
      </p:pic>
      <p:sp>
        <p:nvSpPr>
          <p:cNvPr id="19" name="Text Box 206"/>
          <p:cNvSpPr txBox="1">
            <a:spLocks noChangeArrowheads="1"/>
          </p:cNvSpPr>
          <p:nvPr/>
        </p:nvSpPr>
        <p:spPr bwMode="auto">
          <a:xfrm>
            <a:off x="5356225" y="2727325"/>
            <a:ext cx="3387725" cy="2751138"/>
          </a:xfrm>
          <a:prstGeom prst="rect">
            <a:avLst/>
          </a:prstGeom>
          <a:noFill/>
          <a:ln w="9525">
            <a:noFill/>
            <a:miter lim="800000"/>
            <a:headEnd/>
            <a:tailEnd/>
          </a:ln>
          <a:effectLst/>
        </p:spPr>
        <p:txBody>
          <a:bodyPr>
            <a:spAutoFit/>
          </a:bodyPr>
          <a:lstStyle/>
          <a:p>
            <a:pPr defTabSz="4729163">
              <a:spcBef>
                <a:spcPct val="40000"/>
              </a:spcBef>
              <a:defRPr/>
            </a:pPr>
            <a:r>
              <a:rPr lang="en-US" sz="1600" dirty="0">
                <a:solidFill>
                  <a:srgbClr val="002060"/>
                </a:solidFill>
                <a:latin typeface="+mn-lt"/>
              </a:rPr>
              <a:t>First email sent morning of first outpatient appointment after signing consent</a:t>
            </a:r>
          </a:p>
          <a:p>
            <a:pPr defTabSz="4729163">
              <a:spcBef>
                <a:spcPct val="40000"/>
              </a:spcBef>
              <a:defRPr/>
            </a:pPr>
            <a:r>
              <a:rPr lang="en-US" sz="1600" dirty="0">
                <a:solidFill>
                  <a:srgbClr val="002060"/>
                </a:solidFill>
                <a:latin typeface="+mn-lt"/>
              </a:rPr>
              <a:t>Subsequent emails sent morning of first outpatient appointment following start of new line of therapy</a:t>
            </a:r>
          </a:p>
          <a:p>
            <a:pPr defTabSz="4729163">
              <a:spcBef>
                <a:spcPct val="40000"/>
              </a:spcBef>
              <a:defRPr/>
            </a:pPr>
            <a:r>
              <a:rPr lang="en-US" sz="1600" dirty="0">
                <a:solidFill>
                  <a:srgbClr val="002060"/>
                </a:solidFill>
                <a:latin typeface="+mn-lt"/>
              </a:rPr>
              <a:t>Emails sent to attending MD and all others scheduled to see patient (fellow or nurse practitioner)</a:t>
            </a:r>
          </a:p>
        </p:txBody>
      </p:sp>
      <p:sp>
        <p:nvSpPr>
          <p:cNvPr id="28685" name="Text Box 7"/>
          <p:cNvSpPr txBox="1">
            <a:spLocks noChangeArrowheads="1"/>
          </p:cNvSpPr>
          <p:nvPr/>
        </p:nvSpPr>
        <p:spPr bwMode="auto">
          <a:xfrm>
            <a:off x="7225938" y="6559550"/>
            <a:ext cx="1918062" cy="276999"/>
          </a:xfrm>
          <a:prstGeom prst="rect">
            <a:avLst/>
          </a:prstGeom>
          <a:noFill/>
          <a:ln w="9525">
            <a:noFill/>
            <a:miter lim="800000"/>
            <a:headEnd/>
            <a:tailEnd/>
          </a:ln>
        </p:spPr>
        <p:txBody>
          <a:bodyPr wrap="square">
            <a:spAutoFit/>
          </a:bodyPr>
          <a:lstStyle/>
          <a:p>
            <a:pPr algn="l">
              <a:spcBef>
                <a:spcPct val="50000"/>
              </a:spcBef>
            </a:pPr>
            <a:r>
              <a:rPr lang="en-US" sz="1200" dirty="0" smtClean="0">
                <a:latin typeface="Lucida Sans" pitchFamily="34" charset="0"/>
              </a:rPr>
              <a:t>Temel </a:t>
            </a:r>
            <a:r>
              <a:rPr lang="en-US" sz="1200" dirty="0">
                <a:latin typeface="Lucida Sans" pitchFamily="34" charset="0"/>
              </a:rPr>
              <a:t>JCO </a:t>
            </a:r>
            <a:r>
              <a:rPr lang="en-US" sz="1200" dirty="0" smtClean="0">
                <a:latin typeface="Lucida Sans" pitchFamily="34" charset="0"/>
              </a:rPr>
              <a:t>31 (6) 2013</a:t>
            </a:r>
            <a:endParaRPr lang="en-US" sz="1200" dirty="0">
              <a:latin typeface="Lucida Sans" pitchFamily="34" charset="0"/>
            </a:endParaRPr>
          </a:p>
        </p:txBody>
      </p:sp>
      <p:sp>
        <p:nvSpPr>
          <p:cNvPr id="14" name="TextBox 13"/>
          <p:cNvSpPr txBox="1"/>
          <p:nvPr/>
        </p:nvSpPr>
        <p:spPr>
          <a:xfrm>
            <a:off x="339725" y="1754188"/>
            <a:ext cx="43815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l">
              <a:buFont typeface="Wingdings" pitchFamily="2" charset="2"/>
              <a:buChar char="v"/>
              <a:defRPr/>
            </a:pPr>
            <a:r>
              <a:rPr lang="en-US" sz="2000" dirty="0"/>
              <a:t>  Intervention based upon the theory of academic detailing to improve clinician decision-making and practice behaviors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Rate of Code Status Documentation</a:t>
            </a:r>
          </a:p>
        </p:txBody>
      </p:sp>
      <p:graphicFrame>
        <p:nvGraphicFramePr>
          <p:cNvPr id="3" name="Table 2"/>
          <p:cNvGraphicFramePr>
            <a:graphicFrameLocks noGrp="1"/>
          </p:cNvGraphicFramePr>
          <p:nvPr/>
        </p:nvGraphicFramePr>
        <p:xfrm>
          <a:off x="457201" y="1898650"/>
          <a:ext cx="8077200" cy="2475435"/>
        </p:xfrm>
        <a:graphic>
          <a:graphicData uri="http://schemas.openxmlformats.org/drawingml/2006/table">
            <a:tbl>
              <a:tblPr>
                <a:tableStyleId>{8A107856-5554-42FB-B03E-39F5DBC370BA}</a:tableStyleId>
              </a:tblPr>
              <a:tblGrid>
                <a:gridCol w="2583711"/>
                <a:gridCol w="1518682"/>
                <a:gridCol w="1324936"/>
                <a:gridCol w="863662"/>
                <a:gridCol w="1786209"/>
              </a:tblGrid>
              <a:tr h="599826">
                <a:tc>
                  <a:txBody>
                    <a:bodyPr/>
                    <a:lstStyle/>
                    <a:p>
                      <a:pPr marL="0" marR="0" algn="ctr">
                        <a:spcBef>
                          <a:spcPts val="0"/>
                        </a:spcBef>
                        <a:spcAft>
                          <a:spcPts val="0"/>
                        </a:spcAft>
                      </a:pPr>
                      <a:r>
                        <a:rPr lang="en-US" sz="1600" b="1" dirty="0" smtClean="0"/>
                        <a:t>Code</a:t>
                      </a:r>
                      <a:r>
                        <a:rPr lang="en-US" sz="1600" b="1" baseline="0" dirty="0" smtClean="0"/>
                        <a:t> Status Documentation</a:t>
                      </a:r>
                      <a:endParaRPr lang="en-US" sz="1600" b="1" dirty="0">
                        <a:latin typeface="+mn-lt"/>
                        <a:ea typeface="Times New Roman"/>
                        <a:cs typeface="Times New Roman"/>
                      </a:endParaRPr>
                    </a:p>
                  </a:txBody>
                  <a:tcPr marL="65314" marR="65314" marT="0" marB="0"/>
                </a:tc>
                <a:tc>
                  <a:txBody>
                    <a:bodyPr/>
                    <a:lstStyle/>
                    <a:p>
                      <a:pPr marL="0" marR="0" algn="ctr">
                        <a:spcBef>
                          <a:spcPts val="0"/>
                        </a:spcBef>
                        <a:spcAft>
                          <a:spcPts val="0"/>
                        </a:spcAft>
                      </a:pPr>
                      <a:r>
                        <a:rPr lang="en-US" sz="1600" b="1" dirty="0"/>
                        <a:t>Email Prompt Cohort</a:t>
                      </a:r>
                    </a:p>
                    <a:p>
                      <a:pPr marL="0" marR="0" algn="ctr">
                        <a:spcBef>
                          <a:spcPts val="0"/>
                        </a:spcBef>
                        <a:spcAft>
                          <a:spcPts val="0"/>
                        </a:spcAft>
                      </a:pPr>
                      <a:r>
                        <a:rPr lang="en-US" sz="1600" b="1" dirty="0"/>
                        <a:t>N (%)</a:t>
                      </a:r>
                      <a:endParaRPr lang="en-US" sz="1600" b="1" dirty="0">
                        <a:latin typeface="+mn-lt"/>
                        <a:ea typeface="Times New Roman"/>
                        <a:cs typeface="Times New Roman"/>
                      </a:endParaRPr>
                    </a:p>
                  </a:txBody>
                  <a:tcPr marL="65314" marR="65314" marT="0" marB="0"/>
                </a:tc>
                <a:tc>
                  <a:txBody>
                    <a:bodyPr/>
                    <a:lstStyle/>
                    <a:p>
                      <a:pPr marL="0" marR="0" algn="ctr">
                        <a:spcBef>
                          <a:spcPts val="0"/>
                        </a:spcBef>
                        <a:spcAft>
                          <a:spcPts val="0"/>
                        </a:spcAft>
                      </a:pPr>
                      <a:r>
                        <a:rPr lang="en-US" sz="1600" b="1"/>
                        <a:t>Historical</a:t>
                      </a:r>
                    </a:p>
                    <a:p>
                      <a:pPr marL="0" marR="0" algn="ctr">
                        <a:spcBef>
                          <a:spcPts val="0"/>
                        </a:spcBef>
                        <a:spcAft>
                          <a:spcPts val="0"/>
                        </a:spcAft>
                      </a:pPr>
                      <a:r>
                        <a:rPr lang="en-US" sz="1600" b="1"/>
                        <a:t>Cohort</a:t>
                      </a:r>
                    </a:p>
                    <a:p>
                      <a:pPr marL="0" marR="0" algn="ctr">
                        <a:spcBef>
                          <a:spcPts val="0"/>
                        </a:spcBef>
                        <a:spcAft>
                          <a:spcPts val="0"/>
                        </a:spcAft>
                      </a:pPr>
                      <a:r>
                        <a:rPr lang="en-US" sz="1600" b="1"/>
                        <a:t>N (%)</a:t>
                      </a:r>
                      <a:endParaRPr lang="en-US" sz="1600" b="1">
                        <a:latin typeface="+mn-lt"/>
                        <a:ea typeface="Times New Roman"/>
                        <a:cs typeface="Times New Roman"/>
                      </a:endParaRPr>
                    </a:p>
                  </a:txBody>
                  <a:tcPr marL="65314" marR="65314" marT="0" marB="0"/>
                </a:tc>
                <a:tc>
                  <a:txBody>
                    <a:bodyPr/>
                    <a:lstStyle/>
                    <a:p>
                      <a:pPr marL="0" marR="0" algn="ctr">
                        <a:spcBef>
                          <a:spcPts val="0"/>
                        </a:spcBef>
                        <a:spcAft>
                          <a:spcPts val="0"/>
                        </a:spcAft>
                      </a:pPr>
                      <a:r>
                        <a:rPr lang="en-US" sz="1600" b="1" dirty="0" smtClean="0"/>
                        <a:t>p-value</a:t>
                      </a:r>
                      <a:endParaRPr lang="en-US" sz="1600" b="1" dirty="0">
                        <a:latin typeface="+mn-lt"/>
                        <a:ea typeface="Times New Roman"/>
                        <a:cs typeface="Times New Roman"/>
                      </a:endParaRPr>
                    </a:p>
                  </a:txBody>
                  <a:tcPr marL="65314" marR="65314" marT="0" marB="0"/>
                </a:tc>
                <a:tc>
                  <a:txBody>
                    <a:bodyPr/>
                    <a:lstStyle/>
                    <a:p>
                      <a:pPr marL="0" marR="0" algn="ctr">
                        <a:spcBef>
                          <a:spcPts val="0"/>
                        </a:spcBef>
                        <a:spcAft>
                          <a:spcPts val="0"/>
                        </a:spcAft>
                      </a:pPr>
                      <a:r>
                        <a:rPr lang="en-US" sz="1600" b="1" dirty="0" smtClean="0"/>
                        <a:t>OR</a:t>
                      </a:r>
                      <a:r>
                        <a:rPr lang="en-US" sz="1600" b="1" baseline="0" dirty="0" smtClean="0"/>
                        <a:t> </a:t>
                      </a:r>
                      <a:r>
                        <a:rPr lang="en-US" sz="1600" b="1" dirty="0" smtClean="0"/>
                        <a:t>(95</a:t>
                      </a:r>
                      <a:r>
                        <a:rPr lang="en-US" sz="1600" b="1" dirty="0"/>
                        <a:t>% CI)</a:t>
                      </a:r>
                      <a:endParaRPr lang="en-US" sz="1600" b="1" dirty="0">
                        <a:latin typeface="+mn-lt"/>
                        <a:ea typeface="Times New Roman"/>
                        <a:cs typeface="Times New Roman"/>
                      </a:endParaRPr>
                    </a:p>
                  </a:txBody>
                  <a:tcPr marL="65314" marR="65314" marT="0" marB="0"/>
                </a:tc>
              </a:tr>
              <a:tr h="1743915">
                <a:tc>
                  <a:txBody>
                    <a:bodyPr/>
                    <a:lstStyle/>
                    <a:p>
                      <a:pPr marL="0" marR="0">
                        <a:spcBef>
                          <a:spcPts val="0"/>
                        </a:spcBef>
                        <a:spcAft>
                          <a:spcPts val="0"/>
                        </a:spcAft>
                      </a:pPr>
                      <a:endParaRPr lang="en-US" sz="1600" dirty="0"/>
                    </a:p>
                    <a:p>
                      <a:pPr marL="0" marR="0">
                        <a:spcBef>
                          <a:spcPts val="0"/>
                        </a:spcBef>
                        <a:spcAft>
                          <a:spcPts val="0"/>
                        </a:spcAft>
                      </a:pPr>
                      <a:r>
                        <a:rPr lang="en-US" sz="1600" b="1" dirty="0" smtClean="0"/>
                        <a:t>Ambulatory</a:t>
                      </a:r>
                      <a:r>
                        <a:rPr lang="en-US" sz="1600" b="1" baseline="0" dirty="0" smtClean="0"/>
                        <a:t> Care Setting</a:t>
                      </a:r>
                      <a:endParaRPr lang="en-US" sz="1600" b="1" dirty="0" smtClean="0"/>
                    </a:p>
                    <a:p>
                      <a:pPr marL="0" marR="0">
                        <a:spcBef>
                          <a:spcPts val="0"/>
                        </a:spcBef>
                        <a:spcAft>
                          <a:spcPts val="0"/>
                        </a:spcAft>
                      </a:pPr>
                      <a:r>
                        <a:rPr lang="en-US" sz="1600" baseline="0" dirty="0" smtClean="0"/>
                        <a:t>        </a:t>
                      </a:r>
                      <a:r>
                        <a:rPr lang="en-US" sz="1600" dirty="0" smtClean="0"/>
                        <a:t>Full Code</a:t>
                      </a:r>
                    </a:p>
                    <a:p>
                      <a:pPr marL="0" marR="0">
                        <a:spcBef>
                          <a:spcPts val="0"/>
                        </a:spcBef>
                        <a:spcAft>
                          <a:spcPts val="0"/>
                        </a:spcAft>
                      </a:pPr>
                      <a:r>
                        <a:rPr lang="en-US" sz="1600" baseline="0" dirty="0"/>
                        <a:t> </a:t>
                      </a:r>
                      <a:r>
                        <a:rPr lang="en-US" sz="1600" baseline="0" dirty="0" smtClean="0"/>
                        <a:t>       </a:t>
                      </a:r>
                      <a:r>
                        <a:rPr lang="en-US" sz="1600" dirty="0" smtClean="0"/>
                        <a:t>DNR/DNI </a:t>
                      </a:r>
                      <a:endParaRPr lang="en-US" sz="1600" dirty="0"/>
                    </a:p>
                    <a:p>
                      <a:pPr marL="0" marR="0">
                        <a:spcBef>
                          <a:spcPts val="0"/>
                        </a:spcBef>
                        <a:spcAft>
                          <a:spcPts val="0"/>
                        </a:spcAft>
                      </a:pPr>
                      <a:endParaRPr lang="en-US" sz="1600" dirty="0" smtClean="0"/>
                    </a:p>
                    <a:p>
                      <a:pPr marL="0" marR="0">
                        <a:spcBef>
                          <a:spcPts val="0"/>
                        </a:spcBef>
                        <a:spcAft>
                          <a:spcPts val="0"/>
                        </a:spcAft>
                      </a:pPr>
                      <a:r>
                        <a:rPr lang="en-US" sz="1600" b="1" dirty="0" smtClean="0"/>
                        <a:t>Hospital Setting</a:t>
                      </a:r>
                      <a:endParaRPr lang="en-US" sz="1600" b="1" dirty="0">
                        <a:latin typeface="+mn-lt"/>
                        <a:ea typeface="Times New Roman"/>
                        <a:cs typeface="Times New Roman"/>
                      </a:endParaRPr>
                    </a:p>
                  </a:txBody>
                  <a:tcPr marL="65314" marR="65314" marT="0" marB="0"/>
                </a:tc>
                <a:tc>
                  <a:txBody>
                    <a:bodyPr/>
                    <a:lstStyle/>
                    <a:p>
                      <a:pPr marL="0" marR="0">
                        <a:spcBef>
                          <a:spcPts val="0"/>
                        </a:spcBef>
                        <a:spcAft>
                          <a:spcPts val="0"/>
                        </a:spcAft>
                      </a:pPr>
                      <a:endParaRPr lang="en-US" sz="1600" dirty="0"/>
                    </a:p>
                    <a:p>
                      <a:pPr marL="0" marR="0" algn="ctr">
                        <a:spcBef>
                          <a:spcPts val="0"/>
                        </a:spcBef>
                        <a:spcAft>
                          <a:spcPts val="0"/>
                        </a:spcAft>
                      </a:pPr>
                      <a:r>
                        <a:rPr lang="en-US" sz="1600" b="1" dirty="0"/>
                        <a:t>33/98 </a:t>
                      </a:r>
                      <a:r>
                        <a:rPr lang="en-US" sz="1600" b="1" dirty="0" smtClean="0"/>
                        <a:t>(</a:t>
                      </a:r>
                      <a:r>
                        <a:rPr lang="en-US" sz="1600" b="1" dirty="0"/>
                        <a:t>33.7</a:t>
                      </a:r>
                      <a:r>
                        <a:rPr lang="en-US" sz="1600" b="1" dirty="0" smtClean="0"/>
                        <a:t>)</a:t>
                      </a:r>
                    </a:p>
                    <a:p>
                      <a:pPr marL="0" marR="0" algn="ctr">
                        <a:spcBef>
                          <a:spcPts val="0"/>
                        </a:spcBef>
                        <a:spcAft>
                          <a:spcPts val="0"/>
                        </a:spcAft>
                      </a:pPr>
                      <a:r>
                        <a:rPr lang="en-US" sz="1600" dirty="0" smtClean="0"/>
                        <a:t>4/98 (</a:t>
                      </a:r>
                      <a:r>
                        <a:rPr lang="en-US" sz="1600" dirty="0"/>
                        <a:t>4.1)</a:t>
                      </a:r>
                    </a:p>
                    <a:p>
                      <a:pPr marL="0" marR="0" algn="ctr">
                        <a:spcBef>
                          <a:spcPts val="0"/>
                        </a:spcBef>
                        <a:spcAft>
                          <a:spcPts val="0"/>
                        </a:spcAft>
                      </a:pPr>
                      <a:r>
                        <a:rPr lang="en-US" sz="1600" dirty="0" smtClean="0"/>
                        <a:t>29/98 (</a:t>
                      </a:r>
                      <a:r>
                        <a:rPr lang="en-US" sz="1600" dirty="0"/>
                        <a:t>29.6) </a:t>
                      </a:r>
                    </a:p>
                    <a:p>
                      <a:pPr marL="0" marR="0" algn="ctr">
                        <a:spcBef>
                          <a:spcPts val="0"/>
                        </a:spcBef>
                        <a:spcAft>
                          <a:spcPts val="0"/>
                        </a:spcAft>
                      </a:pPr>
                      <a:endParaRPr lang="en-US" sz="1600" dirty="0" smtClean="0"/>
                    </a:p>
                    <a:p>
                      <a:pPr marL="0" marR="0" algn="ctr">
                        <a:spcBef>
                          <a:spcPts val="0"/>
                        </a:spcBef>
                        <a:spcAft>
                          <a:spcPts val="0"/>
                        </a:spcAft>
                      </a:pPr>
                      <a:r>
                        <a:rPr lang="en-US" sz="1600" b="1" dirty="0" smtClean="0"/>
                        <a:t>2/100 (2.0</a:t>
                      </a:r>
                      <a:r>
                        <a:rPr lang="en-US" sz="1600" b="1" dirty="0"/>
                        <a:t>)</a:t>
                      </a:r>
                      <a:endParaRPr lang="en-US" sz="1600" b="1" dirty="0">
                        <a:latin typeface="+mn-lt"/>
                        <a:ea typeface="Times New Roman"/>
                        <a:cs typeface="Times New Roman"/>
                      </a:endParaRPr>
                    </a:p>
                  </a:txBody>
                  <a:tcPr marL="65314" marR="65314" marT="0" marB="0"/>
                </a:tc>
                <a:tc>
                  <a:txBody>
                    <a:bodyPr/>
                    <a:lstStyle/>
                    <a:p>
                      <a:pPr marL="0" marR="0">
                        <a:spcBef>
                          <a:spcPts val="0"/>
                        </a:spcBef>
                        <a:spcAft>
                          <a:spcPts val="0"/>
                        </a:spcAft>
                      </a:pPr>
                      <a:endParaRPr lang="en-US" sz="1600" dirty="0"/>
                    </a:p>
                    <a:p>
                      <a:pPr marL="0" marR="0" algn="ctr">
                        <a:spcBef>
                          <a:spcPts val="0"/>
                        </a:spcBef>
                        <a:spcAft>
                          <a:spcPts val="0"/>
                        </a:spcAft>
                      </a:pPr>
                      <a:r>
                        <a:rPr lang="en-US" sz="1600" b="1" dirty="0"/>
                        <a:t>12/83 </a:t>
                      </a:r>
                      <a:r>
                        <a:rPr lang="en-US" sz="1600" b="1" dirty="0" smtClean="0"/>
                        <a:t>(</a:t>
                      </a:r>
                      <a:r>
                        <a:rPr lang="en-US" sz="1600" b="1" dirty="0"/>
                        <a:t>14.5</a:t>
                      </a:r>
                      <a:r>
                        <a:rPr lang="en-US" sz="1600" b="1" dirty="0" smtClean="0"/>
                        <a:t>)</a:t>
                      </a:r>
                    </a:p>
                    <a:p>
                      <a:pPr marL="0" marR="0" algn="ctr">
                        <a:spcBef>
                          <a:spcPts val="0"/>
                        </a:spcBef>
                        <a:spcAft>
                          <a:spcPts val="0"/>
                        </a:spcAft>
                      </a:pPr>
                      <a:r>
                        <a:rPr lang="en-US" sz="1600" dirty="0" smtClean="0"/>
                        <a:t>2/83 (</a:t>
                      </a:r>
                      <a:r>
                        <a:rPr lang="en-US" sz="1600" dirty="0"/>
                        <a:t>2.4)</a:t>
                      </a:r>
                    </a:p>
                    <a:p>
                      <a:pPr marL="0" marR="0" algn="ctr">
                        <a:spcBef>
                          <a:spcPts val="0"/>
                        </a:spcBef>
                        <a:spcAft>
                          <a:spcPts val="0"/>
                        </a:spcAft>
                      </a:pPr>
                      <a:r>
                        <a:rPr lang="en-US" sz="1600" dirty="0" smtClean="0"/>
                        <a:t>10/83 (</a:t>
                      </a:r>
                      <a:r>
                        <a:rPr lang="en-US" sz="1600" dirty="0"/>
                        <a:t>12.0) </a:t>
                      </a:r>
                    </a:p>
                    <a:p>
                      <a:pPr marL="0" marR="0" algn="ctr">
                        <a:spcBef>
                          <a:spcPts val="0"/>
                        </a:spcBef>
                        <a:spcAft>
                          <a:spcPts val="0"/>
                        </a:spcAft>
                      </a:pPr>
                      <a:endParaRPr lang="en-US" sz="1600" dirty="0" smtClean="0"/>
                    </a:p>
                    <a:p>
                      <a:pPr marL="0" marR="0" algn="ctr">
                        <a:spcBef>
                          <a:spcPts val="0"/>
                        </a:spcBef>
                        <a:spcAft>
                          <a:spcPts val="0"/>
                        </a:spcAft>
                      </a:pPr>
                      <a:r>
                        <a:rPr lang="en-US" sz="1600" b="1" dirty="0" smtClean="0"/>
                        <a:t>13/100(13.0</a:t>
                      </a:r>
                      <a:r>
                        <a:rPr lang="en-US" sz="1600" b="1" dirty="0"/>
                        <a:t>)</a:t>
                      </a:r>
                      <a:endParaRPr lang="en-US" sz="1600" b="1" dirty="0">
                        <a:latin typeface="+mn-lt"/>
                        <a:ea typeface="Times New Roman"/>
                        <a:cs typeface="Times New Roman"/>
                      </a:endParaRPr>
                    </a:p>
                  </a:txBody>
                  <a:tcPr marL="65314" marR="65314" marT="0" marB="0"/>
                </a:tc>
                <a:tc>
                  <a:txBody>
                    <a:bodyPr/>
                    <a:lstStyle/>
                    <a:p>
                      <a:pPr marL="0" marR="0" algn="ctr">
                        <a:spcBef>
                          <a:spcPts val="0"/>
                        </a:spcBef>
                        <a:spcAft>
                          <a:spcPts val="0"/>
                        </a:spcAft>
                      </a:pPr>
                      <a:endParaRPr lang="en-US" sz="1600" dirty="0"/>
                    </a:p>
                    <a:p>
                      <a:pPr marL="0" marR="0" algn="ctr">
                        <a:spcBef>
                          <a:spcPts val="0"/>
                        </a:spcBef>
                        <a:spcAft>
                          <a:spcPts val="0"/>
                        </a:spcAft>
                      </a:pPr>
                      <a:r>
                        <a:rPr lang="en-US" sz="1600" b="1" dirty="0"/>
                        <a:t>.</a:t>
                      </a:r>
                      <a:r>
                        <a:rPr lang="en-US" sz="1600" b="1" dirty="0" smtClean="0"/>
                        <a:t>003</a:t>
                      </a:r>
                    </a:p>
                    <a:p>
                      <a:pPr marL="0" marR="0" algn="ctr">
                        <a:spcBef>
                          <a:spcPts val="0"/>
                        </a:spcBef>
                        <a:spcAft>
                          <a:spcPts val="0"/>
                        </a:spcAft>
                      </a:pPr>
                      <a:r>
                        <a:rPr lang="en-US" sz="1600" dirty="0" smtClean="0"/>
                        <a:t>.</a:t>
                      </a:r>
                      <a:r>
                        <a:rPr lang="en-US" sz="1600" dirty="0"/>
                        <a:t>69</a:t>
                      </a:r>
                    </a:p>
                    <a:p>
                      <a:pPr marL="0" marR="0" algn="ctr">
                        <a:spcBef>
                          <a:spcPts val="0"/>
                        </a:spcBef>
                        <a:spcAft>
                          <a:spcPts val="0"/>
                        </a:spcAft>
                      </a:pPr>
                      <a:r>
                        <a:rPr lang="en-US" sz="1600" dirty="0" smtClean="0"/>
                        <a:t>.</a:t>
                      </a:r>
                      <a:r>
                        <a:rPr lang="en-US" sz="1600" dirty="0"/>
                        <a:t>006</a:t>
                      </a:r>
                    </a:p>
                    <a:p>
                      <a:pPr marL="0" marR="0" algn="ctr">
                        <a:spcBef>
                          <a:spcPts val="0"/>
                        </a:spcBef>
                        <a:spcAft>
                          <a:spcPts val="0"/>
                        </a:spcAft>
                      </a:pPr>
                      <a:endParaRPr lang="en-US" sz="1600" dirty="0" smtClean="0"/>
                    </a:p>
                    <a:p>
                      <a:pPr marL="0" marR="0" algn="ctr">
                        <a:spcBef>
                          <a:spcPts val="0"/>
                        </a:spcBef>
                        <a:spcAft>
                          <a:spcPts val="0"/>
                        </a:spcAft>
                      </a:pPr>
                      <a:r>
                        <a:rPr lang="en-US" sz="1600" b="1" dirty="0" smtClean="0"/>
                        <a:t>.</a:t>
                      </a:r>
                      <a:r>
                        <a:rPr lang="en-US" sz="1600" b="1" dirty="0"/>
                        <a:t>005</a:t>
                      </a:r>
                      <a:endParaRPr lang="en-US" sz="1600" b="1" dirty="0">
                        <a:latin typeface="+mn-lt"/>
                        <a:ea typeface="Times New Roman"/>
                        <a:cs typeface="Times New Roman"/>
                      </a:endParaRPr>
                    </a:p>
                  </a:txBody>
                  <a:tcPr marL="65314" marR="65314" marT="0" marB="0"/>
                </a:tc>
                <a:tc>
                  <a:txBody>
                    <a:bodyPr/>
                    <a:lstStyle/>
                    <a:p>
                      <a:pPr marL="0" marR="0" algn="ctr">
                        <a:spcBef>
                          <a:spcPts val="0"/>
                        </a:spcBef>
                        <a:spcAft>
                          <a:spcPts val="0"/>
                        </a:spcAft>
                      </a:pPr>
                      <a:endParaRPr lang="en-US" sz="1600" dirty="0"/>
                    </a:p>
                    <a:p>
                      <a:pPr marL="0" marR="0" algn="ctr">
                        <a:spcBef>
                          <a:spcPts val="0"/>
                        </a:spcBef>
                        <a:spcAft>
                          <a:spcPts val="0"/>
                        </a:spcAft>
                      </a:pPr>
                      <a:r>
                        <a:rPr lang="en-US" sz="1600" b="1" dirty="0" smtClean="0"/>
                        <a:t>3.00 (</a:t>
                      </a:r>
                      <a:r>
                        <a:rPr lang="en-US" sz="1600" b="1" dirty="0"/>
                        <a:t>1.43, 6.31</a:t>
                      </a:r>
                      <a:r>
                        <a:rPr lang="en-US" sz="1600" b="1" dirty="0" smtClean="0"/>
                        <a:t>)</a:t>
                      </a:r>
                    </a:p>
                    <a:p>
                      <a:pPr marL="0" marR="0" algn="ctr">
                        <a:spcBef>
                          <a:spcPts val="0"/>
                        </a:spcBef>
                        <a:spcAft>
                          <a:spcPts val="0"/>
                        </a:spcAft>
                      </a:pPr>
                      <a:r>
                        <a:rPr lang="en-US" sz="1600" dirty="0" smtClean="0"/>
                        <a:t>1.72 (</a:t>
                      </a:r>
                      <a:r>
                        <a:rPr lang="en-US" sz="1600" dirty="0"/>
                        <a:t>0.31, 9.66)</a:t>
                      </a:r>
                    </a:p>
                    <a:p>
                      <a:pPr marL="0" marR="0" algn="ctr">
                        <a:spcBef>
                          <a:spcPts val="0"/>
                        </a:spcBef>
                        <a:spcAft>
                          <a:spcPts val="0"/>
                        </a:spcAft>
                      </a:pPr>
                      <a:r>
                        <a:rPr lang="en-US" sz="1600" dirty="0" smtClean="0"/>
                        <a:t>3.07 (1.39</a:t>
                      </a:r>
                      <a:r>
                        <a:rPr lang="en-US" sz="1600" dirty="0"/>
                        <a:t>, 6.76)</a:t>
                      </a:r>
                    </a:p>
                    <a:p>
                      <a:pPr marL="0" marR="0" algn="ctr">
                        <a:spcBef>
                          <a:spcPts val="0"/>
                        </a:spcBef>
                        <a:spcAft>
                          <a:spcPts val="0"/>
                        </a:spcAft>
                      </a:pPr>
                      <a:endParaRPr lang="en-US" sz="1600" dirty="0" smtClean="0"/>
                    </a:p>
                    <a:p>
                      <a:pPr marL="0" marR="0" algn="ctr">
                        <a:spcBef>
                          <a:spcPts val="0"/>
                        </a:spcBef>
                        <a:spcAft>
                          <a:spcPts val="0"/>
                        </a:spcAft>
                      </a:pPr>
                      <a:r>
                        <a:rPr lang="en-US" sz="1600" b="1" dirty="0" smtClean="0"/>
                        <a:t>0.14(0.03</a:t>
                      </a:r>
                      <a:r>
                        <a:rPr lang="en-US" sz="1600" b="1" dirty="0"/>
                        <a:t>, 0.62)</a:t>
                      </a:r>
                      <a:endParaRPr lang="en-US" sz="1600" b="1" dirty="0">
                        <a:latin typeface="+mn-lt"/>
                        <a:ea typeface="Times New Roman"/>
                        <a:cs typeface="Times New Roman"/>
                      </a:endParaRPr>
                    </a:p>
                  </a:txBody>
                  <a:tcPr marL="65314" marR="65314" marT="0" marB="0"/>
                </a:tc>
              </a:tr>
            </a:tbl>
          </a:graphicData>
        </a:graphic>
      </p:graphicFrame>
      <p:sp>
        <p:nvSpPr>
          <p:cNvPr id="5" name="Text Box 7"/>
          <p:cNvSpPr txBox="1">
            <a:spLocks noChangeArrowheads="1"/>
          </p:cNvSpPr>
          <p:nvPr/>
        </p:nvSpPr>
        <p:spPr bwMode="auto">
          <a:xfrm>
            <a:off x="7225938" y="6559550"/>
            <a:ext cx="1918062" cy="276999"/>
          </a:xfrm>
          <a:prstGeom prst="rect">
            <a:avLst/>
          </a:prstGeom>
          <a:noFill/>
          <a:ln w="9525">
            <a:noFill/>
            <a:miter lim="800000"/>
            <a:headEnd/>
            <a:tailEnd/>
          </a:ln>
        </p:spPr>
        <p:txBody>
          <a:bodyPr wrap="square">
            <a:spAutoFit/>
          </a:bodyPr>
          <a:lstStyle/>
          <a:p>
            <a:pPr algn="l">
              <a:spcBef>
                <a:spcPct val="50000"/>
              </a:spcBef>
            </a:pPr>
            <a:r>
              <a:rPr lang="en-US" sz="1200" dirty="0" smtClean="0">
                <a:latin typeface="Lucida Sans" pitchFamily="34" charset="0"/>
              </a:rPr>
              <a:t>Temel </a:t>
            </a:r>
            <a:r>
              <a:rPr lang="en-US" sz="1200" dirty="0">
                <a:latin typeface="Lucida Sans" pitchFamily="34" charset="0"/>
              </a:rPr>
              <a:t>JCO </a:t>
            </a:r>
            <a:r>
              <a:rPr lang="en-US" sz="1200" dirty="0" smtClean="0">
                <a:latin typeface="Lucida Sans" pitchFamily="34" charset="0"/>
              </a:rPr>
              <a:t>31 (6) 2013</a:t>
            </a:r>
            <a:endParaRPr lang="en-US" sz="1200" dirty="0">
              <a:latin typeface="Lucida San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2800" smtClean="0"/>
              <a:t>Targeting Patients</a:t>
            </a:r>
          </a:p>
        </p:txBody>
      </p:sp>
      <p:sp>
        <p:nvSpPr>
          <p:cNvPr id="30723" name="Curved Left Arrow 5"/>
          <p:cNvSpPr>
            <a:spLocks noChangeArrowheads="1"/>
          </p:cNvSpPr>
          <p:nvPr/>
        </p:nvSpPr>
        <p:spPr bwMode="auto">
          <a:xfrm>
            <a:off x="4175125" y="2538413"/>
            <a:ext cx="1162050" cy="1033462"/>
          </a:xfrm>
          <a:prstGeom prst="curvedLeftArrow">
            <a:avLst>
              <a:gd name="adj1" fmla="val 25000"/>
              <a:gd name="adj2" fmla="val 50000"/>
              <a:gd name="adj3" fmla="val 25024"/>
            </a:avLst>
          </a:prstGeom>
          <a:noFill/>
          <a:ln w="9525" algn="ctr">
            <a:noFill/>
            <a:round/>
            <a:headEnd/>
            <a:tailEnd/>
          </a:ln>
        </p:spPr>
        <p:txBody>
          <a:bodyPr>
            <a:spAutoFit/>
          </a:bodyPr>
          <a:lstStyle/>
          <a:p>
            <a:endParaRPr lang="en-US"/>
          </a:p>
        </p:txBody>
      </p:sp>
      <p:graphicFrame>
        <p:nvGraphicFramePr>
          <p:cNvPr id="17" name="Diagram 16"/>
          <p:cNvGraphicFramePr/>
          <p:nvPr/>
        </p:nvGraphicFramePr>
        <p:xfrm>
          <a:off x="241004" y="2190301"/>
          <a:ext cx="3374065" cy="213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6"/>
          <p:cNvSpPr>
            <a:spLocks noChangeShapeType="1"/>
          </p:cNvSpPr>
          <p:nvPr/>
        </p:nvSpPr>
        <p:spPr bwMode="auto">
          <a:xfrm>
            <a:off x="6731000" y="3411538"/>
            <a:ext cx="193675" cy="206375"/>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n-US"/>
          </a:p>
        </p:txBody>
      </p:sp>
      <p:sp>
        <p:nvSpPr>
          <p:cNvPr id="6" name="Text Box 7"/>
          <p:cNvSpPr txBox="1">
            <a:spLocks/>
          </p:cNvSpPr>
          <p:nvPr/>
        </p:nvSpPr>
        <p:spPr bwMode="auto">
          <a:xfrm>
            <a:off x="6975475" y="2528888"/>
            <a:ext cx="1984375" cy="6365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Video description of CPR</a:t>
            </a:r>
          </a:p>
        </p:txBody>
      </p:sp>
      <p:sp>
        <p:nvSpPr>
          <p:cNvPr id="7" name="Text Box 8"/>
          <p:cNvSpPr txBox="1">
            <a:spLocks/>
          </p:cNvSpPr>
          <p:nvPr/>
        </p:nvSpPr>
        <p:spPr bwMode="auto">
          <a:xfrm>
            <a:off x="6992938" y="3571875"/>
            <a:ext cx="2001837" cy="6365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Verbal description of CPR</a:t>
            </a:r>
          </a:p>
        </p:txBody>
      </p:sp>
      <p:sp>
        <p:nvSpPr>
          <p:cNvPr id="8" name="Line 14"/>
          <p:cNvSpPr>
            <a:spLocks noChangeShapeType="1"/>
          </p:cNvSpPr>
          <p:nvPr/>
        </p:nvSpPr>
        <p:spPr bwMode="auto">
          <a:xfrm flipV="1">
            <a:off x="6726238" y="3170238"/>
            <a:ext cx="206375" cy="212725"/>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n-US"/>
          </a:p>
        </p:txBody>
      </p:sp>
      <p:sp>
        <p:nvSpPr>
          <p:cNvPr id="9" name="Text Box 3"/>
          <p:cNvSpPr txBox="1">
            <a:spLocks/>
          </p:cNvSpPr>
          <p:nvPr/>
        </p:nvSpPr>
        <p:spPr bwMode="auto">
          <a:xfrm>
            <a:off x="4968875" y="2625725"/>
            <a:ext cx="1716088" cy="1468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defTabSz="822325">
              <a:spcBef>
                <a:spcPct val="50000"/>
              </a:spcBef>
              <a:defRPr/>
            </a:pPr>
            <a:r>
              <a:rPr lang="en-US" sz="1800" dirty="0">
                <a:solidFill>
                  <a:schemeClr val="tx2"/>
                </a:solidFill>
                <a:latin typeface="Gill Sans" charset="0"/>
                <a:ea typeface="ヒラギノ角ゴ Pro W3" charset="-128"/>
                <a:sym typeface="Gill Sans" charset="0"/>
              </a:rPr>
              <a:t>150 patients with advanced cancer and a prognosis &lt; 1 year</a:t>
            </a:r>
          </a:p>
        </p:txBody>
      </p:sp>
      <p:pic>
        <p:nvPicPr>
          <p:cNvPr id="10" name="Picture 2"/>
          <p:cNvPicPr>
            <a:picLocks noChangeAspect="1" noChangeArrowheads="1"/>
          </p:cNvPicPr>
          <p:nvPr/>
        </p:nvPicPr>
        <p:blipFill>
          <a:blip r:embed="rId6"/>
          <a:srcRect/>
          <a:stretch>
            <a:fillRect/>
          </a:stretch>
        </p:blipFill>
        <p:spPr bwMode="auto">
          <a:xfrm>
            <a:off x="0" y="2246313"/>
            <a:ext cx="1931988" cy="1684337"/>
          </a:xfrm>
          <a:prstGeom prst="rect">
            <a:avLst/>
          </a:prstGeom>
          <a:noFill/>
          <a:ln w="12700">
            <a:noFill/>
            <a:miter lim="800000"/>
            <a:headEnd/>
            <a:tailEnd/>
          </a:ln>
        </p:spPr>
      </p:pic>
      <p:sp>
        <p:nvSpPr>
          <p:cNvPr id="11" name="Text Box 7"/>
          <p:cNvSpPr txBox="1">
            <a:spLocks/>
          </p:cNvSpPr>
          <p:nvPr/>
        </p:nvSpPr>
        <p:spPr bwMode="auto">
          <a:xfrm>
            <a:off x="4059238" y="2076450"/>
            <a:ext cx="4403725" cy="1744663"/>
          </a:xfrm>
          <a:prstGeom prst="rect">
            <a:avLst/>
          </a:prstGeom>
          <a:solidFill>
            <a:schemeClr val="bg1"/>
          </a:solidFill>
          <a:ln>
            <a:headEnd/>
            <a:tailEnd/>
          </a:ln>
        </p:spPr>
        <p:style>
          <a:lnRef idx="1">
            <a:schemeClr val="accent6"/>
          </a:lnRef>
          <a:fillRef idx="2">
            <a:schemeClr val="accent6"/>
          </a:fillRef>
          <a:effectRef idx="1">
            <a:schemeClr val="accent6"/>
          </a:effectRef>
          <a:fontRef idx="minor">
            <a:schemeClr val="dk1"/>
          </a:fontRef>
        </p:style>
        <p:txBody>
          <a:bodyPr lIns="82296" tIns="41148" rIns="82296" bIns="41148">
            <a:spAutoFit/>
          </a:bodyPr>
          <a:lstStyle/>
          <a:p>
            <a:pPr algn="l" defTabSz="822325">
              <a:spcBef>
                <a:spcPct val="50000"/>
              </a:spcBef>
              <a:defRPr/>
            </a:pPr>
            <a:r>
              <a:rPr lang="en-US" sz="1800" dirty="0">
                <a:solidFill>
                  <a:schemeClr val="tx2"/>
                </a:solidFill>
                <a:latin typeface="Gill Sans" charset="0"/>
                <a:ea typeface="ヒラギノ角ゴ Pro W3" charset="-128"/>
                <a:sym typeface="Gill Sans" charset="0"/>
              </a:rPr>
              <a:t>Even when discussions regarding resuscitation preferences are initiated, they are often ineffective due to poor communication and patients’ lack of sufficient medical knowledge to engage in discussions.</a:t>
            </a:r>
          </a:p>
        </p:txBody>
      </p:sp>
      <p:sp>
        <p:nvSpPr>
          <p:cNvPr id="20" name="TextBox 19"/>
          <p:cNvSpPr txBox="1"/>
          <p:nvPr/>
        </p:nvSpPr>
        <p:spPr>
          <a:xfrm>
            <a:off x="2066925" y="2268538"/>
            <a:ext cx="2730500" cy="20304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800" dirty="0"/>
              <a:t>3 minute video of CPR:</a:t>
            </a:r>
          </a:p>
          <a:p>
            <a:pPr>
              <a:defRPr/>
            </a:pPr>
            <a:r>
              <a:rPr lang="en-US" sz="1800" dirty="0"/>
              <a:t>Developed and edited with an expert panel of oncologists, </a:t>
            </a:r>
            <a:r>
              <a:rPr lang="en-US" sz="1800" dirty="0" err="1"/>
              <a:t>intensivists</a:t>
            </a:r>
            <a:r>
              <a:rPr lang="en-US" sz="1800" dirty="0"/>
              <a:t>, decision making experts, patients and families, </a:t>
            </a:r>
          </a:p>
        </p:txBody>
      </p:sp>
      <p:sp>
        <p:nvSpPr>
          <p:cNvPr id="14" name="Text Box 7"/>
          <p:cNvSpPr txBox="1">
            <a:spLocks noChangeArrowheads="1"/>
          </p:cNvSpPr>
          <p:nvPr/>
        </p:nvSpPr>
        <p:spPr bwMode="auto">
          <a:xfrm>
            <a:off x="7070651" y="6559550"/>
            <a:ext cx="2038424" cy="276999"/>
          </a:xfrm>
          <a:prstGeom prst="rect">
            <a:avLst/>
          </a:prstGeom>
          <a:noFill/>
          <a:ln w="9525">
            <a:noFill/>
            <a:miter lim="800000"/>
            <a:headEnd/>
            <a:tailEnd/>
          </a:ln>
        </p:spPr>
        <p:txBody>
          <a:bodyPr wrap="square">
            <a:spAutoFit/>
          </a:bodyPr>
          <a:lstStyle/>
          <a:p>
            <a:pPr algn="l">
              <a:spcBef>
                <a:spcPct val="50000"/>
              </a:spcBef>
            </a:pPr>
            <a:r>
              <a:rPr lang="en-US" sz="1200" dirty="0">
                <a:latin typeface="Lucida Sans" pitchFamily="34" charset="0"/>
              </a:rPr>
              <a:t>Volandes, </a:t>
            </a:r>
            <a:r>
              <a:rPr lang="en-US" sz="1200" dirty="0" smtClean="0">
                <a:latin typeface="Lucida Sans" pitchFamily="34" charset="0"/>
              </a:rPr>
              <a:t>JCO 31 (3) 2013</a:t>
            </a:r>
            <a:endParaRPr lang="en-US" sz="1200" dirty="0">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6" grpId="0" animBg="1"/>
      <p:bldP spid="7" grpId="0" animBg="1"/>
      <p:bldP spid="9" grpId="0" animBg="1"/>
      <p:bldP spid="11"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25"/>
          <p:cNvSpPr>
            <a:spLocks noGrp="1"/>
          </p:cNvSpPr>
          <p:nvPr>
            <p:ph type="title"/>
          </p:nvPr>
        </p:nvSpPr>
        <p:spPr>
          <a:xfrm>
            <a:off x="685800" y="361503"/>
            <a:ext cx="7772400" cy="723014"/>
          </a:xfrm>
        </p:spPr>
        <p:txBody>
          <a:bodyPr/>
          <a:lstStyle/>
          <a:p>
            <a:r>
              <a:rPr lang="en-US" dirty="0" smtClean="0"/>
              <a:t>Patient Preference for CPR</a:t>
            </a:r>
          </a:p>
        </p:txBody>
      </p:sp>
      <p:sp>
        <p:nvSpPr>
          <p:cNvPr id="2062" name="Text Box 7"/>
          <p:cNvSpPr txBox="1">
            <a:spLocks noChangeArrowheads="1"/>
          </p:cNvSpPr>
          <p:nvPr/>
        </p:nvSpPr>
        <p:spPr bwMode="auto">
          <a:xfrm>
            <a:off x="7070651" y="6559550"/>
            <a:ext cx="2038424" cy="276999"/>
          </a:xfrm>
          <a:prstGeom prst="rect">
            <a:avLst/>
          </a:prstGeom>
          <a:noFill/>
          <a:ln w="9525">
            <a:noFill/>
            <a:miter lim="800000"/>
            <a:headEnd/>
            <a:tailEnd/>
          </a:ln>
        </p:spPr>
        <p:txBody>
          <a:bodyPr wrap="square">
            <a:spAutoFit/>
          </a:bodyPr>
          <a:lstStyle/>
          <a:p>
            <a:pPr algn="l">
              <a:spcBef>
                <a:spcPct val="50000"/>
              </a:spcBef>
            </a:pPr>
            <a:r>
              <a:rPr lang="en-US" sz="1200" dirty="0">
                <a:latin typeface="Lucida Sans" pitchFamily="34" charset="0"/>
              </a:rPr>
              <a:t>Volandes, </a:t>
            </a:r>
            <a:r>
              <a:rPr lang="en-US" sz="1200" dirty="0" smtClean="0">
                <a:latin typeface="Lucida Sans" pitchFamily="34" charset="0"/>
              </a:rPr>
              <a:t>JCO 31 (3) 2013</a:t>
            </a:r>
            <a:endParaRPr lang="en-US" sz="1200" dirty="0">
              <a:latin typeface="Lucida Sans" pitchFamily="34" charset="0"/>
            </a:endParaRPr>
          </a:p>
        </p:txBody>
      </p:sp>
      <p:pic>
        <p:nvPicPr>
          <p:cNvPr id="40963" name="Picture 3"/>
          <p:cNvPicPr>
            <a:picLocks noChangeAspect="1" noChangeArrowheads="1"/>
          </p:cNvPicPr>
          <p:nvPr/>
        </p:nvPicPr>
        <p:blipFill>
          <a:blip r:embed="rId2"/>
          <a:srcRect/>
          <a:stretch>
            <a:fillRect/>
          </a:stretch>
        </p:blipFill>
        <p:spPr bwMode="auto">
          <a:xfrm>
            <a:off x="1940667" y="1192063"/>
            <a:ext cx="5066192" cy="483276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 pulm nodules"/>
          <p:cNvPicPr>
            <a:picLocks noChangeAspect="1" noChangeArrowheads="1"/>
          </p:cNvPicPr>
          <p:nvPr/>
        </p:nvPicPr>
        <p:blipFill>
          <a:blip r:embed="rId2"/>
          <a:srcRect t="15210" b="13121"/>
          <a:stretch>
            <a:fillRect/>
          </a:stretch>
        </p:blipFill>
        <p:spPr bwMode="auto">
          <a:xfrm>
            <a:off x="2254250" y="1701800"/>
            <a:ext cx="4541838" cy="3387725"/>
          </a:xfrm>
          <a:prstGeom prst="rect">
            <a:avLst/>
          </a:prstGeom>
          <a:noFill/>
          <a:ln w="9525">
            <a:noFill/>
            <a:miter lim="800000"/>
            <a:headEnd/>
            <a:tailEnd/>
          </a:ln>
        </p:spPr>
      </p:pic>
      <p:sp>
        <p:nvSpPr>
          <p:cNvPr id="6147" name="Rectangle 3"/>
          <p:cNvSpPr>
            <a:spLocks noGrp="1" noChangeArrowheads="1"/>
          </p:cNvSpPr>
          <p:nvPr>
            <p:ph type="title"/>
          </p:nvPr>
        </p:nvSpPr>
        <p:spPr/>
        <p:txBody>
          <a:bodyPr/>
          <a:lstStyle/>
          <a:p>
            <a:pPr eaLnBrk="1" hangingPunct="1"/>
            <a:r>
              <a:rPr lang="en-US" sz="2800" smtClean="0"/>
              <a:t>Cancer therapy can improve symptoms…</a:t>
            </a:r>
            <a:br>
              <a:rPr lang="en-US" sz="2800" smtClean="0"/>
            </a:br>
            <a:r>
              <a:rPr lang="en-US" sz="2800" smtClean="0"/>
              <a:t>but it is not sufficient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Knowledge Regarding CPR </a:t>
            </a:r>
          </a:p>
        </p:txBody>
      </p:sp>
      <p:sp>
        <p:nvSpPr>
          <p:cNvPr id="31747" name="Rectangle 20"/>
          <p:cNvSpPr>
            <a:spLocks/>
          </p:cNvSpPr>
          <p:nvPr/>
        </p:nvSpPr>
        <p:spPr bwMode="auto">
          <a:xfrm>
            <a:off x="3330575" y="4573588"/>
            <a:ext cx="533400" cy="1727200"/>
          </a:xfrm>
          <a:prstGeom prst="rect">
            <a:avLst/>
          </a:prstGeom>
          <a:solidFill>
            <a:srgbClr val="561A39"/>
          </a:solidFill>
          <a:ln w="25400">
            <a:noFill/>
            <a:miter lim="800000"/>
            <a:headEnd/>
            <a:tailEnd/>
          </a:ln>
        </p:spPr>
        <p:txBody>
          <a:bodyPr lIns="0" tIns="0" rIns="0" bIns="0"/>
          <a:lstStyle/>
          <a:p>
            <a:endParaRPr lang="en-US"/>
          </a:p>
        </p:txBody>
      </p:sp>
      <p:sp>
        <p:nvSpPr>
          <p:cNvPr id="31748" name="Rectangle 21"/>
          <p:cNvSpPr>
            <a:spLocks/>
          </p:cNvSpPr>
          <p:nvPr/>
        </p:nvSpPr>
        <p:spPr bwMode="auto">
          <a:xfrm>
            <a:off x="3330575" y="4129088"/>
            <a:ext cx="531813" cy="431800"/>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2.1</a:t>
            </a:r>
          </a:p>
        </p:txBody>
      </p:sp>
      <p:sp>
        <p:nvSpPr>
          <p:cNvPr id="31749" name="Rectangle 22"/>
          <p:cNvSpPr>
            <a:spLocks/>
          </p:cNvSpPr>
          <p:nvPr/>
        </p:nvSpPr>
        <p:spPr bwMode="auto">
          <a:xfrm>
            <a:off x="3987800" y="3887788"/>
            <a:ext cx="533400" cy="2425700"/>
          </a:xfrm>
          <a:prstGeom prst="rect">
            <a:avLst/>
          </a:prstGeom>
          <a:solidFill>
            <a:srgbClr val="B1AA2F"/>
          </a:solidFill>
          <a:ln w="25400">
            <a:noFill/>
            <a:miter lim="800000"/>
            <a:headEnd/>
            <a:tailEnd/>
          </a:ln>
        </p:spPr>
        <p:txBody>
          <a:bodyPr lIns="0" tIns="0" rIns="0" bIns="0"/>
          <a:lstStyle/>
          <a:p>
            <a:endParaRPr lang="en-US"/>
          </a:p>
        </p:txBody>
      </p:sp>
      <p:sp>
        <p:nvSpPr>
          <p:cNvPr id="31750" name="Rectangle 23"/>
          <p:cNvSpPr>
            <a:spLocks/>
          </p:cNvSpPr>
          <p:nvPr/>
        </p:nvSpPr>
        <p:spPr bwMode="auto">
          <a:xfrm>
            <a:off x="3987800" y="3455988"/>
            <a:ext cx="531813" cy="431800"/>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2.6</a:t>
            </a:r>
          </a:p>
        </p:txBody>
      </p:sp>
      <p:grpSp>
        <p:nvGrpSpPr>
          <p:cNvPr id="31751" name="Group 26"/>
          <p:cNvGrpSpPr>
            <a:grpSpLocks/>
          </p:cNvGrpSpPr>
          <p:nvPr/>
        </p:nvGrpSpPr>
        <p:grpSpPr bwMode="auto">
          <a:xfrm>
            <a:off x="4592638" y="3743325"/>
            <a:ext cx="1357312" cy="781050"/>
            <a:chOff x="0" y="15"/>
            <a:chExt cx="512" cy="492"/>
          </a:xfrm>
        </p:grpSpPr>
        <p:sp>
          <p:nvSpPr>
            <p:cNvPr id="31774" name="Line 24"/>
            <p:cNvSpPr>
              <a:spLocks noChangeShapeType="1"/>
            </p:cNvSpPr>
            <p:nvPr/>
          </p:nvSpPr>
          <p:spPr bwMode="auto">
            <a:xfrm>
              <a:off x="36" y="15"/>
              <a:ext cx="0" cy="492"/>
            </a:xfrm>
            <a:prstGeom prst="line">
              <a:avLst/>
            </a:prstGeom>
            <a:noFill/>
            <a:ln w="50800">
              <a:solidFill>
                <a:srgbClr val="C94027"/>
              </a:solidFill>
              <a:miter lim="800000"/>
              <a:headEnd type="triangle" w="med" len="med"/>
              <a:tailEnd type="triangle" w="med" len="sm"/>
            </a:ln>
          </p:spPr>
          <p:txBody>
            <a:bodyPr lIns="0" tIns="0" rIns="0" bIns="0"/>
            <a:lstStyle/>
            <a:p>
              <a:endParaRPr lang="en-US"/>
            </a:p>
          </p:txBody>
        </p:sp>
        <p:sp>
          <p:nvSpPr>
            <p:cNvPr id="31775" name="Rectangle 25"/>
            <p:cNvSpPr>
              <a:spLocks/>
            </p:cNvSpPr>
            <p:nvPr/>
          </p:nvSpPr>
          <p:spPr bwMode="auto">
            <a:xfrm>
              <a:off x="0" y="150"/>
              <a:ext cx="512" cy="272"/>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Δ 0.5</a:t>
              </a:r>
            </a:p>
          </p:txBody>
        </p:sp>
      </p:grpSp>
      <p:sp>
        <p:nvSpPr>
          <p:cNvPr id="31752" name="Rectangle 6"/>
          <p:cNvSpPr>
            <a:spLocks/>
          </p:cNvSpPr>
          <p:nvPr/>
        </p:nvSpPr>
        <p:spPr bwMode="auto">
          <a:xfrm>
            <a:off x="6581775" y="2808288"/>
            <a:ext cx="533400" cy="3492500"/>
          </a:xfrm>
          <a:prstGeom prst="rect">
            <a:avLst/>
          </a:prstGeom>
          <a:solidFill>
            <a:srgbClr val="B1AA2F"/>
          </a:solidFill>
          <a:ln w="25400">
            <a:noFill/>
            <a:miter lim="800000"/>
            <a:headEnd/>
            <a:tailEnd/>
          </a:ln>
        </p:spPr>
        <p:txBody>
          <a:bodyPr lIns="0" tIns="0" rIns="0" bIns="0"/>
          <a:lstStyle/>
          <a:p>
            <a:endParaRPr lang="en-US"/>
          </a:p>
        </p:txBody>
      </p:sp>
      <p:sp>
        <p:nvSpPr>
          <p:cNvPr id="31753" name="Rectangle 7"/>
          <p:cNvSpPr>
            <a:spLocks/>
          </p:cNvSpPr>
          <p:nvPr/>
        </p:nvSpPr>
        <p:spPr bwMode="auto">
          <a:xfrm>
            <a:off x="5921375" y="4675188"/>
            <a:ext cx="533400" cy="1625600"/>
          </a:xfrm>
          <a:prstGeom prst="rect">
            <a:avLst/>
          </a:prstGeom>
          <a:solidFill>
            <a:srgbClr val="561A39"/>
          </a:solidFill>
          <a:ln w="25400">
            <a:noFill/>
            <a:miter lim="800000"/>
            <a:headEnd/>
            <a:tailEnd/>
          </a:ln>
        </p:spPr>
        <p:txBody>
          <a:bodyPr lIns="0" tIns="0" rIns="0" bIns="0"/>
          <a:lstStyle/>
          <a:p>
            <a:endParaRPr lang="en-US"/>
          </a:p>
        </p:txBody>
      </p:sp>
      <p:sp>
        <p:nvSpPr>
          <p:cNvPr id="31754" name="Rectangle 8"/>
          <p:cNvSpPr>
            <a:spLocks/>
          </p:cNvSpPr>
          <p:nvPr/>
        </p:nvSpPr>
        <p:spPr bwMode="auto">
          <a:xfrm>
            <a:off x="5921375" y="4230688"/>
            <a:ext cx="531813" cy="431800"/>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2.0</a:t>
            </a:r>
          </a:p>
        </p:txBody>
      </p:sp>
      <p:sp>
        <p:nvSpPr>
          <p:cNvPr id="31755" name="Rectangle 9"/>
          <p:cNvSpPr>
            <a:spLocks/>
          </p:cNvSpPr>
          <p:nvPr/>
        </p:nvSpPr>
        <p:spPr bwMode="auto">
          <a:xfrm>
            <a:off x="6581775" y="2363788"/>
            <a:ext cx="531813" cy="431800"/>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3.3</a:t>
            </a:r>
          </a:p>
        </p:txBody>
      </p:sp>
      <p:grpSp>
        <p:nvGrpSpPr>
          <p:cNvPr id="31756" name="Group 12"/>
          <p:cNvGrpSpPr>
            <a:grpSpLocks/>
          </p:cNvGrpSpPr>
          <p:nvPr/>
        </p:nvGrpSpPr>
        <p:grpSpPr bwMode="auto">
          <a:xfrm>
            <a:off x="6561138" y="2790825"/>
            <a:ext cx="1989137" cy="1917700"/>
            <a:chOff x="0" y="0"/>
            <a:chExt cx="1252" cy="1208"/>
          </a:xfrm>
        </p:grpSpPr>
        <p:sp>
          <p:nvSpPr>
            <p:cNvPr id="31772" name="Line 10"/>
            <p:cNvSpPr>
              <a:spLocks noChangeShapeType="1"/>
            </p:cNvSpPr>
            <p:nvPr/>
          </p:nvSpPr>
          <p:spPr bwMode="auto">
            <a:xfrm flipH="1">
              <a:off x="604" y="0"/>
              <a:ext cx="0" cy="1208"/>
            </a:xfrm>
            <a:prstGeom prst="line">
              <a:avLst/>
            </a:prstGeom>
            <a:noFill/>
            <a:ln w="50800">
              <a:solidFill>
                <a:srgbClr val="C94027"/>
              </a:solidFill>
              <a:miter lim="800000"/>
              <a:headEnd type="triangle" w="med" len="med"/>
              <a:tailEnd type="triangle" w="med" len="sm"/>
            </a:ln>
          </p:spPr>
          <p:txBody>
            <a:bodyPr lIns="0" tIns="0" rIns="0" bIns="0"/>
            <a:lstStyle/>
            <a:p>
              <a:endParaRPr lang="en-US"/>
            </a:p>
          </p:txBody>
        </p:sp>
        <p:sp>
          <p:nvSpPr>
            <p:cNvPr id="31773" name="Rectangle 11"/>
            <p:cNvSpPr>
              <a:spLocks/>
            </p:cNvSpPr>
            <p:nvPr/>
          </p:nvSpPr>
          <p:spPr bwMode="auto">
            <a:xfrm>
              <a:off x="740" y="474"/>
              <a:ext cx="512" cy="272"/>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Δ 1.3</a:t>
              </a:r>
            </a:p>
          </p:txBody>
        </p:sp>
      </p:grpSp>
      <p:grpSp>
        <p:nvGrpSpPr>
          <p:cNvPr id="31757" name="Group 1"/>
          <p:cNvGrpSpPr>
            <a:grpSpLocks/>
          </p:cNvGrpSpPr>
          <p:nvPr/>
        </p:nvGrpSpPr>
        <p:grpSpPr bwMode="auto">
          <a:xfrm>
            <a:off x="3546475" y="6273800"/>
            <a:ext cx="844550" cy="608013"/>
            <a:chOff x="1752600" y="1143000"/>
            <a:chExt cx="844550" cy="608013"/>
          </a:xfrm>
        </p:grpSpPr>
        <p:sp>
          <p:nvSpPr>
            <p:cNvPr id="31770" name="Rectangle 12"/>
            <p:cNvSpPr>
              <a:spLocks/>
            </p:cNvSpPr>
            <p:nvPr/>
          </p:nvSpPr>
          <p:spPr bwMode="auto">
            <a:xfrm>
              <a:off x="1885950" y="1476375"/>
              <a:ext cx="552450" cy="274638"/>
            </a:xfrm>
            <a:prstGeom prst="rect">
              <a:avLst/>
            </a:prstGeom>
            <a:noFill/>
            <a:ln w="12700">
              <a:noFill/>
              <a:miter lim="800000"/>
              <a:headEnd/>
              <a:tailEnd/>
            </a:ln>
          </p:spPr>
          <p:txBody>
            <a:bodyPr wrap="none" lIns="0" tIns="0" rIns="0" bIns="0">
              <a:spAutoFit/>
            </a:bodyPr>
            <a:lstStyle/>
            <a:p>
              <a:pPr algn="l"/>
              <a:r>
                <a:rPr lang="en-US" sz="1800">
                  <a:solidFill>
                    <a:srgbClr val="561A39"/>
                  </a:solidFill>
                  <a:latin typeface="Arial" pitchFamily="34" charset="0"/>
                  <a:sym typeface="Arial Bold" pitchFamily="2" charset="0"/>
                </a:rPr>
                <a:t>N=80</a:t>
              </a:r>
            </a:p>
          </p:txBody>
        </p:sp>
        <p:sp>
          <p:nvSpPr>
            <p:cNvPr id="31771" name="Rectangle 30"/>
            <p:cNvSpPr>
              <a:spLocks noChangeArrowheads="1"/>
            </p:cNvSpPr>
            <p:nvPr/>
          </p:nvSpPr>
          <p:spPr bwMode="auto">
            <a:xfrm>
              <a:off x="1752600" y="1143000"/>
              <a:ext cx="844550" cy="366713"/>
            </a:xfrm>
            <a:prstGeom prst="rect">
              <a:avLst/>
            </a:prstGeom>
            <a:noFill/>
            <a:ln w="9525">
              <a:noFill/>
              <a:miter lim="800000"/>
              <a:headEnd/>
              <a:tailEnd/>
            </a:ln>
          </p:spPr>
          <p:txBody>
            <a:bodyPr wrap="none">
              <a:spAutoFit/>
            </a:bodyPr>
            <a:lstStyle/>
            <a:p>
              <a:pPr algn="l"/>
              <a:r>
                <a:rPr lang="en-US" sz="1800">
                  <a:solidFill>
                    <a:srgbClr val="561A39"/>
                  </a:solidFill>
                  <a:latin typeface="Arial" pitchFamily="34" charset="0"/>
                  <a:sym typeface="Arial Bold" pitchFamily="2" charset="0"/>
                </a:rPr>
                <a:t>Verbal</a:t>
              </a:r>
            </a:p>
          </p:txBody>
        </p:sp>
      </p:grpSp>
      <p:grpSp>
        <p:nvGrpSpPr>
          <p:cNvPr id="31758" name="Group 2"/>
          <p:cNvGrpSpPr>
            <a:grpSpLocks/>
          </p:cNvGrpSpPr>
          <p:nvPr/>
        </p:nvGrpSpPr>
        <p:grpSpPr bwMode="auto">
          <a:xfrm>
            <a:off x="6153150" y="6264275"/>
            <a:ext cx="768350" cy="593725"/>
            <a:chOff x="6484938" y="1143000"/>
            <a:chExt cx="768350" cy="593725"/>
          </a:xfrm>
        </p:grpSpPr>
        <p:sp>
          <p:nvSpPr>
            <p:cNvPr id="31768" name="Rectangle 13"/>
            <p:cNvSpPr>
              <a:spLocks/>
            </p:cNvSpPr>
            <p:nvPr/>
          </p:nvSpPr>
          <p:spPr bwMode="auto">
            <a:xfrm>
              <a:off x="6588125" y="1462088"/>
              <a:ext cx="552450" cy="274637"/>
            </a:xfrm>
            <a:prstGeom prst="rect">
              <a:avLst/>
            </a:prstGeom>
            <a:noFill/>
            <a:ln w="12700">
              <a:noFill/>
              <a:miter lim="800000"/>
              <a:headEnd/>
              <a:tailEnd/>
            </a:ln>
          </p:spPr>
          <p:txBody>
            <a:bodyPr wrap="none" lIns="0" tIns="0" rIns="0" bIns="0">
              <a:spAutoFit/>
            </a:bodyPr>
            <a:lstStyle/>
            <a:p>
              <a:r>
                <a:rPr lang="en-US" sz="1800">
                  <a:solidFill>
                    <a:srgbClr val="561A39"/>
                  </a:solidFill>
                  <a:latin typeface="Arial" pitchFamily="34" charset="0"/>
                  <a:sym typeface="Arial Bold" pitchFamily="2" charset="0"/>
                </a:rPr>
                <a:t>N=70</a:t>
              </a:r>
            </a:p>
          </p:txBody>
        </p:sp>
        <p:sp>
          <p:nvSpPr>
            <p:cNvPr id="31769" name="Rectangle 29"/>
            <p:cNvSpPr>
              <a:spLocks noChangeArrowheads="1"/>
            </p:cNvSpPr>
            <p:nvPr/>
          </p:nvSpPr>
          <p:spPr bwMode="auto">
            <a:xfrm>
              <a:off x="6484938" y="1143000"/>
              <a:ext cx="768350" cy="366713"/>
            </a:xfrm>
            <a:prstGeom prst="rect">
              <a:avLst/>
            </a:prstGeom>
            <a:noFill/>
            <a:ln w="9525">
              <a:noFill/>
              <a:miter lim="800000"/>
              <a:headEnd/>
              <a:tailEnd/>
            </a:ln>
          </p:spPr>
          <p:txBody>
            <a:bodyPr wrap="none">
              <a:spAutoFit/>
            </a:bodyPr>
            <a:lstStyle/>
            <a:p>
              <a:r>
                <a:rPr lang="en-US" sz="1800">
                  <a:solidFill>
                    <a:srgbClr val="561A39"/>
                  </a:solidFill>
                  <a:latin typeface="Arial" pitchFamily="34" charset="0"/>
                  <a:sym typeface="Arial Bold" pitchFamily="2" charset="0"/>
                </a:rPr>
                <a:t>Video</a:t>
              </a:r>
            </a:p>
          </p:txBody>
        </p:sp>
      </p:grpSp>
      <p:sp>
        <p:nvSpPr>
          <p:cNvPr id="31759" name="Rectangle 13"/>
          <p:cNvSpPr>
            <a:spLocks/>
          </p:cNvSpPr>
          <p:nvPr/>
        </p:nvSpPr>
        <p:spPr bwMode="auto">
          <a:xfrm>
            <a:off x="4578350" y="2035175"/>
            <a:ext cx="1452563" cy="431800"/>
          </a:xfrm>
          <a:prstGeom prst="rect">
            <a:avLst/>
          </a:prstGeom>
          <a:noFill/>
          <a:ln w="12700">
            <a:noFill/>
            <a:miter lim="800000"/>
            <a:headEnd/>
            <a:tailEnd/>
          </a:ln>
        </p:spPr>
        <p:txBody>
          <a:bodyPr wrap="none" lIns="0" tIns="0" rIns="0" bIns="0">
            <a:spAutoFit/>
          </a:bodyPr>
          <a:lstStyle/>
          <a:p>
            <a:r>
              <a:rPr lang="en-US" sz="2500">
                <a:solidFill>
                  <a:srgbClr val="561A39"/>
                </a:solidFill>
                <a:latin typeface="Arial" pitchFamily="34" charset="0"/>
                <a:cs typeface="Arial" pitchFamily="34" charset="0"/>
                <a:sym typeface="Arial" pitchFamily="34" charset="0"/>
              </a:rPr>
              <a:t>P &lt; 0.001</a:t>
            </a:r>
          </a:p>
        </p:txBody>
      </p:sp>
      <p:grpSp>
        <p:nvGrpSpPr>
          <p:cNvPr id="31760" name="Group 16"/>
          <p:cNvGrpSpPr>
            <a:grpSpLocks/>
          </p:cNvGrpSpPr>
          <p:nvPr/>
        </p:nvGrpSpPr>
        <p:grpSpPr bwMode="auto">
          <a:xfrm>
            <a:off x="7262813" y="1557338"/>
            <a:ext cx="1139825" cy="282575"/>
            <a:chOff x="0" y="0"/>
            <a:chExt cx="759" cy="184"/>
          </a:xfrm>
        </p:grpSpPr>
        <p:sp>
          <p:nvSpPr>
            <p:cNvPr id="31766" name="Rectangle 14"/>
            <p:cNvSpPr>
              <a:spLocks/>
            </p:cNvSpPr>
            <p:nvPr/>
          </p:nvSpPr>
          <p:spPr bwMode="auto">
            <a:xfrm>
              <a:off x="212" y="0"/>
              <a:ext cx="547" cy="184"/>
            </a:xfrm>
            <a:prstGeom prst="rect">
              <a:avLst/>
            </a:prstGeom>
            <a:noFill/>
            <a:ln w="12700">
              <a:noFill/>
              <a:miter lim="800000"/>
              <a:headEnd/>
              <a:tailEnd/>
            </a:ln>
          </p:spPr>
          <p:txBody>
            <a:bodyPr wrap="none" lIns="0" tIns="0" rIns="0" bIns="0">
              <a:spAutoFit/>
            </a:bodyPr>
            <a:lstStyle/>
            <a:p>
              <a:pPr algn="l"/>
              <a:r>
                <a:rPr lang="en-US" sz="1600">
                  <a:solidFill>
                    <a:srgbClr val="561A39"/>
                  </a:solidFill>
                  <a:latin typeface="Arial" pitchFamily="34" charset="0"/>
                  <a:cs typeface="Arial" pitchFamily="34" charset="0"/>
                  <a:sym typeface="Arial" pitchFamily="34" charset="0"/>
                </a:rPr>
                <a:t>Baseline</a:t>
              </a:r>
            </a:p>
          </p:txBody>
        </p:sp>
        <p:sp>
          <p:nvSpPr>
            <p:cNvPr id="31767" name="Rectangle 15"/>
            <p:cNvSpPr>
              <a:spLocks/>
            </p:cNvSpPr>
            <p:nvPr/>
          </p:nvSpPr>
          <p:spPr bwMode="auto">
            <a:xfrm>
              <a:off x="0" y="20"/>
              <a:ext cx="164" cy="136"/>
            </a:xfrm>
            <a:prstGeom prst="rect">
              <a:avLst/>
            </a:prstGeom>
            <a:solidFill>
              <a:srgbClr val="561A39"/>
            </a:solidFill>
            <a:ln w="25400">
              <a:noFill/>
              <a:miter lim="800000"/>
              <a:headEnd/>
              <a:tailEnd/>
            </a:ln>
          </p:spPr>
          <p:txBody>
            <a:bodyPr lIns="0" tIns="0" rIns="0" bIns="0"/>
            <a:lstStyle/>
            <a:p>
              <a:endParaRPr lang="en-US"/>
            </a:p>
          </p:txBody>
        </p:sp>
      </p:grpSp>
      <p:grpSp>
        <p:nvGrpSpPr>
          <p:cNvPr id="31761" name="Group 19"/>
          <p:cNvGrpSpPr>
            <a:grpSpLocks/>
          </p:cNvGrpSpPr>
          <p:nvPr/>
        </p:nvGrpSpPr>
        <p:grpSpPr bwMode="auto">
          <a:xfrm>
            <a:off x="7258050" y="1938338"/>
            <a:ext cx="1885950" cy="282575"/>
            <a:chOff x="0" y="0"/>
            <a:chExt cx="1233" cy="184"/>
          </a:xfrm>
        </p:grpSpPr>
        <p:sp>
          <p:nvSpPr>
            <p:cNvPr id="31764" name="Rectangle 17"/>
            <p:cNvSpPr>
              <a:spLocks/>
            </p:cNvSpPr>
            <p:nvPr/>
          </p:nvSpPr>
          <p:spPr bwMode="auto">
            <a:xfrm>
              <a:off x="0" y="20"/>
              <a:ext cx="164" cy="136"/>
            </a:xfrm>
            <a:prstGeom prst="rect">
              <a:avLst/>
            </a:prstGeom>
            <a:solidFill>
              <a:srgbClr val="B1AA2F"/>
            </a:solidFill>
            <a:ln w="25400">
              <a:noFill/>
              <a:miter lim="800000"/>
              <a:headEnd/>
              <a:tailEnd/>
            </a:ln>
          </p:spPr>
          <p:txBody>
            <a:bodyPr lIns="0" tIns="0" rIns="0" bIns="0"/>
            <a:lstStyle/>
            <a:p>
              <a:endParaRPr lang="en-US"/>
            </a:p>
          </p:txBody>
        </p:sp>
        <p:sp>
          <p:nvSpPr>
            <p:cNvPr id="31765" name="Rectangle 18"/>
            <p:cNvSpPr>
              <a:spLocks/>
            </p:cNvSpPr>
            <p:nvPr/>
          </p:nvSpPr>
          <p:spPr bwMode="auto">
            <a:xfrm>
              <a:off x="216" y="0"/>
              <a:ext cx="1017" cy="184"/>
            </a:xfrm>
            <a:prstGeom prst="rect">
              <a:avLst/>
            </a:prstGeom>
            <a:noFill/>
            <a:ln w="12700">
              <a:noFill/>
              <a:miter lim="800000"/>
              <a:headEnd/>
              <a:tailEnd/>
            </a:ln>
          </p:spPr>
          <p:txBody>
            <a:bodyPr wrap="none" lIns="0" tIns="0" rIns="0" bIns="0">
              <a:spAutoFit/>
            </a:bodyPr>
            <a:lstStyle/>
            <a:p>
              <a:pPr algn="l"/>
              <a:r>
                <a:rPr lang="en-US" sz="1600">
                  <a:solidFill>
                    <a:srgbClr val="561A39"/>
                  </a:solidFill>
                  <a:latin typeface="Arial" pitchFamily="34" charset="0"/>
                  <a:cs typeface="Arial" pitchFamily="34" charset="0"/>
                  <a:sym typeface="Arial" pitchFamily="34" charset="0"/>
                </a:rPr>
                <a:t>Post Intervention</a:t>
              </a:r>
            </a:p>
          </p:txBody>
        </p:sp>
      </p:grpSp>
      <p:sp>
        <p:nvSpPr>
          <p:cNvPr id="38" name="TextBox 37"/>
          <p:cNvSpPr txBox="1"/>
          <p:nvPr/>
        </p:nvSpPr>
        <p:spPr>
          <a:xfrm>
            <a:off x="392113" y="1770063"/>
            <a:ext cx="2730500" cy="23082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800" dirty="0"/>
              <a:t>4 Questions:</a:t>
            </a:r>
          </a:p>
          <a:p>
            <a:pPr marL="342900" indent="-342900" algn="l">
              <a:buFont typeface="+mj-lt"/>
              <a:buAutoNum type="arabicPeriod"/>
              <a:defRPr/>
            </a:pPr>
            <a:r>
              <a:rPr lang="en-US" sz="1800" dirty="0"/>
              <a:t>Definition of CPR</a:t>
            </a:r>
          </a:p>
          <a:p>
            <a:pPr marL="342900" indent="-342900" algn="l">
              <a:buFont typeface="+mj-lt"/>
              <a:buAutoNum type="arabicPeriod"/>
              <a:defRPr/>
            </a:pPr>
            <a:r>
              <a:rPr lang="en-US" sz="1800" dirty="0"/>
              <a:t>Chance of survival after CPR</a:t>
            </a:r>
          </a:p>
          <a:p>
            <a:pPr marL="342900" indent="-342900" algn="l">
              <a:buFont typeface="+mj-lt"/>
              <a:buAutoNum type="arabicPeriod"/>
              <a:defRPr/>
            </a:pPr>
            <a:r>
              <a:rPr lang="en-US" sz="1800" dirty="0"/>
              <a:t>Complications from CPR</a:t>
            </a:r>
          </a:p>
          <a:p>
            <a:pPr marL="342900" indent="-342900" algn="l">
              <a:buFont typeface="+mj-lt"/>
              <a:buAutoNum type="arabicPeriod"/>
              <a:defRPr/>
            </a:pPr>
            <a:r>
              <a:rPr lang="en-US" sz="1800" dirty="0"/>
              <a:t>Chance of leaving hospital after CPR </a:t>
            </a:r>
          </a:p>
        </p:txBody>
      </p:sp>
      <p:sp>
        <p:nvSpPr>
          <p:cNvPr id="32" name="Text Box 7"/>
          <p:cNvSpPr txBox="1">
            <a:spLocks noChangeArrowheads="1"/>
          </p:cNvSpPr>
          <p:nvPr/>
        </p:nvSpPr>
        <p:spPr bwMode="auto">
          <a:xfrm>
            <a:off x="7373938" y="6581775"/>
            <a:ext cx="1770062" cy="276225"/>
          </a:xfrm>
          <a:prstGeom prst="rect">
            <a:avLst/>
          </a:prstGeom>
          <a:noFill/>
          <a:ln w="9525">
            <a:noFill/>
            <a:miter lim="800000"/>
            <a:headEnd/>
            <a:tailEnd/>
          </a:ln>
        </p:spPr>
        <p:txBody>
          <a:bodyPr>
            <a:spAutoFit/>
          </a:bodyPr>
          <a:lstStyle/>
          <a:p>
            <a:pPr algn="l">
              <a:spcBef>
                <a:spcPct val="50000"/>
              </a:spcBef>
            </a:pPr>
            <a:r>
              <a:rPr lang="en-US" sz="1200" dirty="0">
                <a:latin typeface="Lucida Sans" pitchFamily="34" charset="0"/>
              </a:rPr>
              <a:t>Volandes, ASCO 2012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smtClean="0"/>
              <a:t>Summary</a:t>
            </a:r>
          </a:p>
        </p:txBody>
      </p:sp>
      <p:sp>
        <p:nvSpPr>
          <p:cNvPr id="32771" name="Content Placeholder 4"/>
          <p:cNvSpPr>
            <a:spLocks noGrp="1"/>
          </p:cNvSpPr>
          <p:nvPr>
            <p:ph sz="half" idx="1"/>
          </p:nvPr>
        </p:nvSpPr>
        <p:spPr>
          <a:xfrm>
            <a:off x="223838" y="1676400"/>
            <a:ext cx="5314950" cy="4114800"/>
          </a:xfrm>
        </p:spPr>
        <p:txBody>
          <a:bodyPr/>
          <a:lstStyle/>
          <a:p>
            <a:r>
              <a:rPr lang="en-US" sz="2300" smtClean="0"/>
              <a:t>Novel models of care targeting health care delivery systems, clinicians and patients can alter patterns of care to:</a:t>
            </a:r>
          </a:p>
          <a:p>
            <a:pPr lvl="1"/>
            <a:r>
              <a:rPr lang="en-US" sz="1800" smtClean="0"/>
              <a:t>Decrease resource utilization</a:t>
            </a:r>
          </a:p>
          <a:p>
            <a:pPr lvl="1"/>
            <a:r>
              <a:rPr lang="en-US" sz="1800" smtClean="0"/>
              <a:t>Increase rates of EOL care discussions and documentation</a:t>
            </a:r>
          </a:p>
          <a:p>
            <a:pPr lvl="1"/>
            <a:r>
              <a:rPr lang="en-US" sz="1800" smtClean="0"/>
              <a:t>Enhance patients perception/ knowledge regarding </a:t>
            </a:r>
          </a:p>
          <a:p>
            <a:r>
              <a:rPr lang="en-US" sz="2300" smtClean="0"/>
              <a:t>Further research to investigate the impact of these interventions on the cost of cancer care is warranted. </a:t>
            </a:r>
          </a:p>
        </p:txBody>
      </p:sp>
      <p:sp>
        <p:nvSpPr>
          <p:cNvPr id="6" name="Content Placeholder 5"/>
          <p:cNvSpPr>
            <a:spLocks noGrp="1"/>
          </p:cNvSpPr>
          <p:nvPr>
            <p:ph sz="half" idx="2"/>
          </p:nvPr>
        </p:nvSpPr>
        <p:spPr>
          <a:xfrm>
            <a:off x="5297488" y="1676400"/>
            <a:ext cx="3810000" cy="4114800"/>
          </a:xfrm>
        </p:spPr>
        <p:txBody>
          <a:bodyPr/>
          <a:lstStyle/>
          <a:p>
            <a:r>
              <a:rPr lang="en-US" sz="2000" smtClean="0"/>
              <a:t>Thank you to the Thoracic Oncology Team and Patients and the Supportive Care Research Group at MGH</a:t>
            </a:r>
          </a:p>
          <a:p>
            <a:r>
              <a:rPr lang="en-US" sz="2000" smtClean="0"/>
              <a:t>Support provided by:</a:t>
            </a:r>
          </a:p>
          <a:p>
            <a:pPr lvl="1"/>
            <a:r>
              <a:rPr lang="en-US" sz="1800" smtClean="0"/>
              <a:t>Conquer Cancer Foundation</a:t>
            </a:r>
          </a:p>
          <a:p>
            <a:pPr lvl="1"/>
            <a:r>
              <a:rPr lang="en-US" sz="1800" smtClean="0"/>
              <a:t>American Cancer Society</a:t>
            </a:r>
          </a:p>
          <a:p>
            <a:pPr lvl="1"/>
            <a:r>
              <a:rPr lang="en-US" sz="1800" smtClean="0"/>
              <a:t>National Institutes of Nursing Research</a:t>
            </a:r>
          </a:p>
          <a:p>
            <a:pPr lvl="1"/>
            <a:r>
              <a:rPr lang="en-US" sz="1800" smtClean="0"/>
              <a:t>Golf Fights Cancer</a:t>
            </a:r>
          </a:p>
          <a:p>
            <a:pPr lvl="1"/>
            <a:r>
              <a:rPr lang="en-US" sz="1800" smtClean="0"/>
              <a:t>The Joanne Hill Monahan Fund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0172624"/>
          <p:cNvPicPr>
            <a:picLocks noChangeAspect="1" noChangeArrowheads="1" noCrop="1"/>
          </p:cNvPicPr>
          <p:nvPr/>
        </p:nvPicPr>
        <p:blipFill>
          <a:blip r:embed="rId2"/>
          <a:srcRect/>
          <a:stretch>
            <a:fillRect/>
          </a:stretch>
        </p:blipFill>
        <p:spPr bwMode="auto">
          <a:xfrm>
            <a:off x="1676400" y="2690813"/>
            <a:ext cx="5562600" cy="2527300"/>
          </a:xfrm>
          <a:prstGeom prst="rect">
            <a:avLst/>
          </a:prstGeom>
          <a:noFill/>
          <a:ln w="9525">
            <a:noFill/>
            <a:miter lim="800000"/>
            <a:headEnd/>
            <a:tailEnd/>
          </a:ln>
        </p:spPr>
      </p:pic>
      <p:sp>
        <p:nvSpPr>
          <p:cNvPr id="7171" name="Text Box 3"/>
          <p:cNvSpPr txBox="1">
            <a:spLocks noChangeArrowheads="1"/>
          </p:cNvSpPr>
          <p:nvPr/>
        </p:nvSpPr>
        <p:spPr bwMode="auto">
          <a:xfrm>
            <a:off x="152400" y="2752725"/>
            <a:ext cx="1905000" cy="2465388"/>
          </a:xfrm>
          <a:prstGeom prst="rect">
            <a:avLst/>
          </a:prstGeom>
          <a:noFill/>
          <a:ln w="9525">
            <a:noFill/>
            <a:miter lim="800000"/>
            <a:headEnd/>
            <a:tailEnd/>
          </a:ln>
        </p:spPr>
        <p:txBody>
          <a:bodyPr lIns="91439" tIns="45719" rIns="91439" bIns="45719">
            <a:spAutoFit/>
          </a:bodyPr>
          <a:lstStyle/>
          <a:p>
            <a:pPr algn="l" eaLnBrk="0" hangingPunct="0">
              <a:spcBef>
                <a:spcPct val="50000"/>
              </a:spcBef>
            </a:pPr>
            <a:r>
              <a:rPr lang="en-US" u="sng">
                <a:latin typeface="Lucida Sans" pitchFamily="34" charset="0"/>
              </a:rPr>
              <a:t>Cancer-related Symptoms</a:t>
            </a:r>
          </a:p>
          <a:p>
            <a:pPr algn="l" eaLnBrk="0" hangingPunct="0">
              <a:spcBef>
                <a:spcPct val="50000"/>
              </a:spcBef>
            </a:pPr>
            <a:r>
              <a:rPr lang="en-US">
                <a:solidFill>
                  <a:srgbClr val="0099CC"/>
                </a:solidFill>
                <a:latin typeface="Lucida Sans" pitchFamily="34" charset="0"/>
              </a:rPr>
              <a:t>Pain Dyspnea Fatigue</a:t>
            </a:r>
          </a:p>
        </p:txBody>
      </p:sp>
      <p:sp>
        <p:nvSpPr>
          <p:cNvPr id="7172" name="Text Box 4"/>
          <p:cNvSpPr txBox="1">
            <a:spLocks noChangeArrowheads="1"/>
          </p:cNvSpPr>
          <p:nvPr/>
        </p:nvSpPr>
        <p:spPr bwMode="auto">
          <a:xfrm>
            <a:off x="7315200" y="2752725"/>
            <a:ext cx="1905000" cy="2465388"/>
          </a:xfrm>
          <a:prstGeom prst="rect">
            <a:avLst/>
          </a:prstGeom>
          <a:noFill/>
          <a:ln w="9525">
            <a:noFill/>
            <a:miter lim="800000"/>
            <a:headEnd/>
            <a:tailEnd/>
          </a:ln>
        </p:spPr>
        <p:txBody>
          <a:bodyPr lIns="91439" tIns="45719" rIns="91439" bIns="45719">
            <a:spAutoFit/>
          </a:bodyPr>
          <a:lstStyle/>
          <a:p>
            <a:pPr algn="l" eaLnBrk="0" hangingPunct="0">
              <a:spcBef>
                <a:spcPct val="50000"/>
              </a:spcBef>
            </a:pPr>
            <a:r>
              <a:rPr lang="en-US" u="sng">
                <a:latin typeface="Lucida Sans" pitchFamily="34" charset="0"/>
              </a:rPr>
              <a:t>Chemo-related Symptoms</a:t>
            </a:r>
          </a:p>
          <a:p>
            <a:pPr algn="l" eaLnBrk="0" hangingPunct="0">
              <a:spcBef>
                <a:spcPct val="50000"/>
              </a:spcBef>
            </a:pPr>
            <a:r>
              <a:rPr lang="en-US">
                <a:solidFill>
                  <a:srgbClr val="0099CC"/>
                </a:solidFill>
                <a:latin typeface="Lucida Sans" pitchFamily="34" charset="0"/>
              </a:rPr>
              <a:t>Fatigue Nausea Neuropathy</a:t>
            </a:r>
          </a:p>
        </p:txBody>
      </p:sp>
      <p:sp>
        <p:nvSpPr>
          <p:cNvPr id="7173" name="Rectangle 5"/>
          <p:cNvSpPr>
            <a:spLocks noGrp="1" noChangeArrowheads="1"/>
          </p:cNvSpPr>
          <p:nvPr>
            <p:ph type="title"/>
          </p:nvPr>
        </p:nvSpPr>
        <p:spPr/>
        <p:txBody>
          <a:bodyPr/>
          <a:lstStyle/>
          <a:p>
            <a:pPr eaLnBrk="1" hangingPunct="1"/>
            <a:r>
              <a:rPr lang="en-US" sz="3200" smtClean="0"/>
              <a:t>Quality of Life in Advanced Cancer</a:t>
            </a:r>
          </a:p>
        </p:txBody>
      </p:sp>
      <p:sp>
        <p:nvSpPr>
          <p:cNvPr id="7174" name="Text Box 6"/>
          <p:cNvSpPr txBox="1">
            <a:spLocks noChangeArrowheads="1"/>
          </p:cNvSpPr>
          <p:nvPr/>
        </p:nvSpPr>
        <p:spPr bwMode="auto">
          <a:xfrm>
            <a:off x="2895600" y="5334000"/>
            <a:ext cx="3124200" cy="1311275"/>
          </a:xfrm>
          <a:prstGeom prst="rect">
            <a:avLst/>
          </a:prstGeom>
          <a:noFill/>
          <a:ln w="9525">
            <a:noFill/>
            <a:miter lim="800000"/>
            <a:headEnd/>
            <a:tailEnd/>
          </a:ln>
        </p:spPr>
        <p:txBody>
          <a:bodyPr>
            <a:spAutoFit/>
          </a:bodyPr>
          <a:lstStyle/>
          <a:p>
            <a:pPr>
              <a:spcBef>
                <a:spcPct val="50000"/>
              </a:spcBef>
            </a:pPr>
            <a:r>
              <a:rPr lang="en-US" sz="2000">
                <a:solidFill>
                  <a:srgbClr val="990033"/>
                </a:solidFill>
                <a:latin typeface="Lucida Sans" pitchFamily="34" charset="0"/>
              </a:rPr>
              <a:t>Psychosocial, emotional, spiritual, financial, family caregiver issues not impacted by therapy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p:txBody>
          <a:bodyPr/>
          <a:lstStyle/>
          <a:p>
            <a:pPr eaLnBrk="1" hangingPunct="1"/>
            <a:r>
              <a:rPr lang="en-US" smtClean="0"/>
              <a:t>Illness and Prognostic Understanding and its Impact on Decision-Making</a:t>
            </a:r>
          </a:p>
        </p:txBody>
      </p:sp>
      <p:sp>
        <p:nvSpPr>
          <p:cNvPr id="8195"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srcRect/>
          <a:stretch>
            <a:fillRect/>
          </a:stretch>
        </p:blipFill>
        <p:spPr bwMode="auto">
          <a:xfrm>
            <a:off x="203200" y="2555875"/>
            <a:ext cx="4392613" cy="2965450"/>
          </a:xfrm>
          <a:prstGeom prst="rect">
            <a:avLst/>
          </a:prstGeom>
          <a:noFill/>
          <a:ln w="12700">
            <a:noFill/>
            <a:miter lim="800000"/>
            <a:headEnd/>
            <a:tailEnd/>
          </a:ln>
        </p:spPr>
      </p:pic>
      <p:pic>
        <p:nvPicPr>
          <p:cNvPr id="9219" name="Picture 4"/>
          <p:cNvPicPr>
            <a:picLocks noChangeAspect="1"/>
          </p:cNvPicPr>
          <p:nvPr/>
        </p:nvPicPr>
        <p:blipFill>
          <a:blip r:embed="rId3"/>
          <a:srcRect r="2614" b="19502"/>
          <a:stretch>
            <a:fillRect/>
          </a:stretch>
        </p:blipFill>
        <p:spPr bwMode="auto">
          <a:xfrm>
            <a:off x="4373563" y="2611438"/>
            <a:ext cx="4208462" cy="2905125"/>
          </a:xfrm>
          <a:prstGeom prst="rect">
            <a:avLst/>
          </a:prstGeom>
          <a:noFill/>
          <a:ln w="12700">
            <a:noFill/>
            <a:miter lim="800000"/>
            <a:headEnd/>
            <a:tailEnd/>
          </a:ln>
        </p:spPr>
      </p:pic>
      <p:sp>
        <p:nvSpPr>
          <p:cNvPr id="9220" name="Text Box 5"/>
          <p:cNvSpPr txBox="1">
            <a:spLocks/>
          </p:cNvSpPr>
          <p:nvPr/>
        </p:nvSpPr>
        <p:spPr bwMode="auto">
          <a:xfrm>
            <a:off x="7315200" y="6607175"/>
            <a:ext cx="1920875" cy="265113"/>
          </a:xfrm>
          <a:prstGeom prst="rect">
            <a:avLst/>
          </a:prstGeom>
          <a:noFill/>
          <a:ln w="12700">
            <a:noFill/>
            <a:miter lim="800000"/>
            <a:headEnd/>
            <a:tailEnd/>
          </a:ln>
        </p:spPr>
        <p:txBody>
          <a:bodyPr lIns="82296" tIns="41148" rIns="82296" bIns="41148">
            <a:spAutoFit/>
          </a:bodyPr>
          <a:lstStyle/>
          <a:p>
            <a:pPr defTabSz="822325">
              <a:spcBef>
                <a:spcPct val="50000"/>
              </a:spcBef>
            </a:pPr>
            <a:r>
              <a:rPr lang="en-US" sz="1200">
                <a:latin typeface="Lucida Sans" pitchFamily="34" charset="0"/>
                <a:ea typeface="ヒラギノ角ゴ Pro W3" charset="-128"/>
                <a:sym typeface="Gill Sans" charset="0"/>
              </a:rPr>
              <a:t>Yun, JCO 22 (2) 2004</a:t>
            </a:r>
          </a:p>
        </p:txBody>
      </p:sp>
      <p:sp>
        <p:nvSpPr>
          <p:cNvPr id="9221" name="Text Box 6"/>
          <p:cNvSpPr txBox="1">
            <a:spLocks noChangeArrowheads="1"/>
          </p:cNvSpPr>
          <p:nvPr/>
        </p:nvSpPr>
        <p:spPr bwMode="auto">
          <a:xfrm>
            <a:off x="409575" y="1758950"/>
            <a:ext cx="3351213" cy="701675"/>
          </a:xfrm>
          <a:prstGeom prst="rect">
            <a:avLst/>
          </a:prstGeom>
          <a:noFill/>
          <a:ln w="9525">
            <a:noFill/>
            <a:miter lim="800000"/>
            <a:headEnd/>
            <a:tailEnd/>
          </a:ln>
        </p:spPr>
        <p:txBody>
          <a:bodyPr>
            <a:spAutoFit/>
          </a:bodyPr>
          <a:lstStyle/>
          <a:p>
            <a:pPr>
              <a:spcBef>
                <a:spcPct val="50000"/>
              </a:spcBef>
            </a:pPr>
            <a:r>
              <a:rPr lang="en-US" sz="2000">
                <a:solidFill>
                  <a:schemeClr val="accent2"/>
                </a:solidFill>
                <a:latin typeface="Arial" pitchFamily="34" charset="0"/>
              </a:rPr>
              <a:t>Do you want to be informed the truth?</a:t>
            </a:r>
          </a:p>
        </p:txBody>
      </p:sp>
      <p:sp>
        <p:nvSpPr>
          <p:cNvPr id="9222" name="Text Box 7"/>
          <p:cNvSpPr txBox="1">
            <a:spLocks noChangeArrowheads="1"/>
          </p:cNvSpPr>
          <p:nvPr/>
        </p:nvSpPr>
        <p:spPr bwMode="auto">
          <a:xfrm>
            <a:off x="4799013" y="1763713"/>
            <a:ext cx="3967162" cy="701675"/>
          </a:xfrm>
          <a:prstGeom prst="rect">
            <a:avLst/>
          </a:prstGeom>
          <a:solidFill>
            <a:schemeClr val="bg1"/>
          </a:solidFill>
          <a:ln w="9525">
            <a:noFill/>
            <a:miter lim="800000"/>
            <a:headEnd/>
            <a:tailEnd/>
          </a:ln>
        </p:spPr>
        <p:txBody>
          <a:bodyPr>
            <a:spAutoFit/>
          </a:bodyPr>
          <a:lstStyle/>
          <a:p>
            <a:pPr>
              <a:spcBef>
                <a:spcPct val="50000"/>
              </a:spcBef>
            </a:pPr>
            <a:r>
              <a:rPr lang="en-US" sz="2000">
                <a:solidFill>
                  <a:schemeClr val="accent2"/>
                </a:solidFill>
                <a:latin typeface="Lucida Sans" pitchFamily="34" charset="0"/>
              </a:rPr>
              <a:t>When is the appropriate time to be informed the truth?</a:t>
            </a:r>
          </a:p>
        </p:txBody>
      </p:sp>
      <p:sp>
        <p:nvSpPr>
          <p:cNvPr id="9223" name="Rectangle 8"/>
          <p:cNvSpPr>
            <a:spLocks noGrp="1" noChangeArrowheads="1"/>
          </p:cNvSpPr>
          <p:nvPr>
            <p:ph type="title"/>
          </p:nvPr>
        </p:nvSpPr>
        <p:spPr/>
        <p:txBody>
          <a:bodyPr/>
          <a:lstStyle/>
          <a:p>
            <a:pPr eaLnBrk="1" hangingPunct="1"/>
            <a:r>
              <a:rPr lang="en-US" sz="2800" smtClean="0"/>
              <a:t>What do patients with advanced cancer want to know about their illness?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943600" y="5867400"/>
            <a:ext cx="3200400" cy="336550"/>
          </a:xfrm>
          <a:prstGeom prst="rect">
            <a:avLst/>
          </a:prstGeom>
          <a:noFill/>
          <a:ln w="9525">
            <a:noFill/>
            <a:miter lim="800000"/>
            <a:headEnd/>
            <a:tailEnd/>
          </a:ln>
        </p:spPr>
        <p:txBody>
          <a:bodyPr lIns="91439" tIns="45719" rIns="91439" bIns="45719">
            <a:spAutoFit/>
          </a:bodyPr>
          <a:lstStyle/>
          <a:p>
            <a:pPr algn="l" eaLnBrk="0" hangingPunct="0">
              <a:spcBef>
                <a:spcPct val="50000"/>
              </a:spcBef>
            </a:pPr>
            <a:endParaRPr lang="en-US" sz="1600">
              <a:latin typeface="Times" pitchFamily="18" charset="0"/>
            </a:endParaRPr>
          </a:p>
        </p:txBody>
      </p:sp>
      <p:sp>
        <p:nvSpPr>
          <p:cNvPr id="10243" name="Text Box 3"/>
          <p:cNvSpPr txBox="1">
            <a:spLocks noChangeArrowheads="1"/>
          </p:cNvSpPr>
          <p:nvPr/>
        </p:nvSpPr>
        <p:spPr bwMode="auto">
          <a:xfrm>
            <a:off x="6172200" y="6583363"/>
            <a:ext cx="3017838" cy="274637"/>
          </a:xfrm>
          <a:prstGeom prst="rect">
            <a:avLst/>
          </a:prstGeom>
          <a:noFill/>
          <a:ln w="9525">
            <a:noFill/>
            <a:miter lim="800000"/>
            <a:headEnd/>
            <a:tailEnd/>
          </a:ln>
        </p:spPr>
        <p:txBody>
          <a:bodyPr lIns="91439" tIns="45719" rIns="91439" bIns="45719">
            <a:spAutoFit/>
          </a:bodyPr>
          <a:lstStyle/>
          <a:p>
            <a:pPr algn="l" eaLnBrk="0" hangingPunct="0">
              <a:spcBef>
                <a:spcPct val="50000"/>
              </a:spcBef>
            </a:pPr>
            <a:r>
              <a:rPr lang="en-US" sz="1200">
                <a:latin typeface="Lucida Sans" pitchFamily="34" charset="0"/>
              </a:rPr>
              <a:t>Lamont, Annals of Int Med 134 (12) 2001</a:t>
            </a:r>
          </a:p>
        </p:txBody>
      </p:sp>
      <p:pic>
        <p:nvPicPr>
          <p:cNvPr id="10244" name="Picture 4"/>
          <p:cNvPicPr>
            <a:picLocks noChangeAspect="1" noChangeArrowheads="1"/>
          </p:cNvPicPr>
          <p:nvPr/>
        </p:nvPicPr>
        <p:blipFill>
          <a:blip r:embed="rId2"/>
          <a:srcRect/>
          <a:stretch>
            <a:fillRect/>
          </a:stretch>
        </p:blipFill>
        <p:spPr bwMode="auto">
          <a:xfrm>
            <a:off x="609600" y="1524000"/>
            <a:ext cx="4991100" cy="4248150"/>
          </a:xfrm>
          <a:prstGeom prst="rect">
            <a:avLst/>
          </a:prstGeom>
          <a:noFill/>
          <a:ln w="9525">
            <a:noFill/>
            <a:miter lim="800000"/>
            <a:headEnd/>
            <a:tailEnd/>
          </a:ln>
        </p:spPr>
      </p:pic>
      <p:sp>
        <p:nvSpPr>
          <p:cNvPr id="10245" name="Text Box 5"/>
          <p:cNvSpPr txBox="1">
            <a:spLocks noChangeArrowheads="1"/>
          </p:cNvSpPr>
          <p:nvPr/>
        </p:nvSpPr>
        <p:spPr bwMode="auto">
          <a:xfrm>
            <a:off x="5549900" y="1911350"/>
            <a:ext cx="3365500" cy="3378200"/>
          </a:xfrm>
          <a:prstGeom prst="rect">
            <a:avLst/>
          </a:prstGeom>
          <a:solidFill>
            <a:srgbClr val="DEE1F6">
              <a:alpha val="50195"/>
            </a:srgbClr>
          </a:solidFill>
          <a:ln w="9525">
            <a:noFill/>
            <a:miter lim="800000"/>
            <a:headEnd/>
            <a:tailEnd/>
          </a:ln>
        </p:spPr>
        <p:txBody>
          <a:bodyPr lIns="91439" tIns="45719" rIns="91439" bIns="45719">
            <a:spAutoFit/>
          </a:bodyPr>
          <a:lstStyle/>
          <a:p>
            <a:pPr algn="l" eaLnBrk="0" hangingPunct="0">
              <a:spcBef>
                <a:spcPct val="50000"/>
              </a:spcBef>
            </a:pPr>
            <a:r>
              <a:rPr lang="en-US">
                <a:latin typeface="Times" pitchFamily="18" charset="0"/>
              </a:rPr>
              <a:t>Median formulated prognosis                       </a:t>
            </a:r>
            <a:r>
              <a:rPr lang="en-US" b="1">
                <a:latin typeface="Times" pitchFamily="18" charset="0"/>
              </a:rPr>
              <a:t>75 days</a:t>
            </a:r>
          </a:p>
          <a:p>
            <a:pPr algn="l" eaLnBrk="0" hangingPunct="0">
              <a:spcBef>
                <a:spcPct val="50000"/>
              </a:spcBef>
            </a:pPr>
            <a:r>
              <a:rPr lang="en-US">
                <a:latin typeface="Times" pitchFamily="18" charset="0"/>
              </a:rPr>
              <a:t>Median communicated prognosis                       </a:t>
            </a:r>
            <a:r>
              <a:rPr lang="en-US" b="1">
                <a:latin typeface="Times" pitchFamily="18" charset="0"/>
              </a:rPr>
              <a:t>90 days</a:t>
            </a:r>
          </a:p>
          <a:p>
            <a:pPr algn="l" eaLnBrk="0" hangingPunct="0">
              <a:spcBef>
                <a:spcPct val="50000"/>
              </a:spcBef>
            </a:pPr>
            <a:r>
              <a:rPr lang="en-US">
                <a:latin typeface="Times" pitchFamily="18" charset="0"/>
              </a:rPr>
              <a:t>Median actual survival  </a:t>
            </a:r>
            <a:r>
              <a:rPr lang="en-US" b="1">
                <a:latin typeface="Times" pitchFamily="18" charset="0"/>
              </a:rPr>
              <a:t>26 days</a:t>
            </a:r>
          </a:p>
        </p:txBody>
      </p:sp>
      <p:sp>
        <p:nvSpPr>
          <p:cNvPr id="10246" name="Rectangle 7"/>
          <p:cNvSpPr>
            <a:spLocks noGrp="1" noChangeArrowheads="1"/>
          </p:cNvSpPr>
          <p:nvPr>
            <p:ph type="title"/>
          </p:nvPr>
        </p:nvSpPr>
        <p:spPr/>
        <p:txBody>
          <a:bodyPr/>
          <a:lstStyle/>
          <a:p>
            <a:pPr eaLnBrk="1" hangingPunct="1"/>
            <a:r>
              <a:rPr lang="en-US" sz="3200" smtClean="0"/>
              <a:t>What do clinicians tell patients about their prognosis?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769100" y="6473825"/>
            <a:ext cx="2255838" cy="244475"/>
          </a:xfrm>
          <a:prstGeom prst="rect">
            <a:avLst/>
          </a:prstGeom>
          <a:noFill/>
          <a:ln w="9525">
            <a:noFill/>
            <a:miter lim="800000"/>
            <a:headEnd/>
            <a:tailEnd/>
          </a:ln>
        </p:spPr>
        <p:txBody>
          <a:bodyPr>
            <a:spAutoFit/>
          </a:bodyPr>
          <a:lstStyle/>
          <a:p>
            <a:pPr algn="l" eaLnBrk="0" hangingPunct="0">
              <a:spcBef>
                <a:spcPct val="50000"/>
              </a:spcBef>
            </a:pPr>
            <a:r>
              <a:rPr lang="en-US" sz="1000">
                <a:latin typeface="Lucida Sans" pitchFamily="34" charset="0"/>
              </a:rPr>
              <a:t>Weeks, et. al., JAMA, 279 (21) 1998</a:t>
            </a:r>
            <a:endParaRPr lang="en-US" sz="1200">
              <a:latin typeface="Lucida Sans" pitchFamily="34" charset="0"/>
            </a:endParaRPr>
          </a:p>
        </p:txBody>
      </p:sp>
      <p:sp>
        <p:nvSpPr>
          <p:cNvPr id="11267" name="Rectangle 3"/>
          <p:cNvSpPr>
            <a:spLocks noGrp="1" noChangeArrowheads="1"/>
          </p:cNvSpPr>
          <p:nvPr>
            <p:ph type="title"/>
          </p:nvPr>
        </p:nvSpPr>
        <p:spPr/>
        <p:txBody>
          <a:bodyPr/>
          <a:lstStyle/>
          <a:p>
            <a:pPr eaLnBrk="1" hangingPunct="1"/>
            <a:r>
              <a:rPr lang="en-US" sz="2800" smtClean="0"/>
              <a:t>What is the problem with patients having an overly optimistic prognosis?</a:t>
            </a:r>
          </a:p>
        </p:txBody>
      </p:sp>
      <p:sp>
        <p:nvSpPr>
          <p:cNvPr id="11268" name="Rectangle 4"/>
          <p:cNvSpPr>
            <a:spLocks noGrp="1" noChangeArrowheads="1"/>
          </p:cNvSpPr>
          <p:nvPr>
            <p:ph type="body" idx="1"/>
          </p:nvPr>
        </p:nvSpPr>
        <p:spPr>
          <a:xfrm>
            <a:off x="685800" y="1676400"/>
            <a:ext cx="7772400" cy="4154488"/>
          </a:xfrm>
          <a:noFill/>
        </p:spPr>
        <p:txBody>
          <a:bodyPr/>
          <a:lstStyle/>
          <a:p>
            <a:pPr marL="457200" indent="-457200" eaLnBrk="1" hangingPunct="1"/>
            <a:r>
              <a:rPr lang="en-US" sz="2800" smtClean="0"/>
              <a:t>Patients with an overly optimistic perception of their prognosis are more likely to choose aggressive therapy and less likely to receive hospice care.</a:t>
            </a:r>
          </a:p>
          <a:p>
            <a:pPr marL="914400" lvl="1" indent="-457200" eaLnBrk="1" hangingPunct="1"/>
            <a:r>
              <a:rPr lang="en-US" sz="2400" smtClean="0"/>
              <a:t>Patients who overestimated their chance of survival were: </a:t>
            </a:r>
          </a:p>
          <a:p>
            <a:pPr marL="1314450" lvl="2" indent="-457200" eaLnBrk="1" hangingPunct="1"/>
            <a:r>
              <a:rPr lang="en-US" sz="2000" smtClean="0"/>
              <a:t>2.5 times more likely to receive life-extending therapy.</a:t>
            </a:r>
          </a:p>
          <a:p>
            <a:pPr marL="1314450" lvl="2" indent="-457200" eaLnBrk="1" hangingPunct="1"/>
            <a:r>
              <a:rPr lang="en-US" sz="2000" smtClean="0"/>
              <a:t>significantly less likely to have discussed hospice care.</a:t>
            </a:r>
          </a:p>
        </p:txBody>
      </p:sp>
      <p:sp>
        <p:nvSpPr>
          <p:cNvPr id="11269" name="Text Box 5"/>
          <p:cNvSpPr txBox="1">
            <a:spLocks/>
          </p:cNvSpPr>
          <p:nvPr/>
        </p:nvSpPr>
        <p:spPr bwMode="auto">
          <a:xfrm>
            <a:off x="6629400" y="6623050"/>
            <a:ext cx="2311400" cy="234950"/>
          </a:xfrm>
          <a:prstGeom prst="rect">
            <a:avLst/>
          </a:prstGeom>
          <a:noFill/>
          <a:ln w="12700">
            <a:noFill/>
            <a:miter lim="800000"/>
            <a:headEnd/>
            <a:tailEnd/>
          </a:ln>
        </p:spPr>
        <p:txBody>
          <a:bodyPr lIns="82296" tIns="41148" rIns="82296" bIns="41148">
            <a:spAutoFit/>
          </a:bodyPr>
          <a:lstStyle/>
          <a:p>
            <a:pPr defTabSz="822325">
              <a:spcBef>
                <a:spcPct val="50000"/>
              </a:spcBef>
            </a:pPr>
            <a:r>
              <a:rPr lang="en-US" sz="1000">
                <a:latin typeface="Lucida Sans" pitchFamily="34" charset="0"/>
                <a:ea typeface="ヒラギノ角ゴ Pro W3" charset="-128"/>
                <a:sym typeface="Gill Sans" charset="0"/>
              </a:rPr>
              <a:t>Huskamp Archives 169 (10)2009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7200"/>
            <a:ext cx="7772400" cy="825500"/>
          </a:xfrm>
        </p:spPr>
        <p:txBody>
          <a:bodyPr/>
          <a:lstStyle/>
          <a:p>
            <a:pPr eaLnBrk="1" hangingPunct="1"/>
            <a:r>
              <a:rPr lang="en-US" sz="2800" smtClean="0"/>
              <a:t>Intensive or “Aggressive” Care Near the EOL</a:t>
            </a:r>
          </a:p>
        </p:txBody>
      </p:sp>
      <p:sp>
        <p:nvSpPr>
          <p:cNvPr id="12291" name="Text Box 3"/>
          <p:cNvSpPr txBox="1">
            <a:spLocks/>
          </p:cNvSpPr>
          <p:nvPr/>
        </p:nvSpPr>
        <p:spPr bwMode="auto">
          <a:xfrm>
            <a:off x="7246938" y="6592888"/>
            <a:ext cx="1919287" cy="265112"/>
          </a:xfrm>
          <a:prstGeom prst="rect">
            <a:avLst/>
          </a:prstGeom>
          <a:noFill/>
          <a:ln w="12700">
            <a:noFill/>
            <a:miter lim="800000"/>
            <a:headEnd/>
            <a:tailEnd/>
          </a:ln>
        </p:spPr>
        <p:txBody>
          <a:bodyPr lIns="82296" tIns="41148" rIns="82296" bIns="41148">
            <a:spAutoFit/>
          </a:bodyPr>
          <a:lstStyle/>
          <a:p>
            <a:pPr defTabSz="822325">
              <a:spcBef>
                <a:spcPct val="50000"/>
              </a:spcBef>
            </a:pPr>
            <a:r>
              <a:rPr lang="en-US" sz="1200">
                <a:latin typeface="Lucida Sans" pitchFamily="34" charset="0"/>
                <a:ea typeface="ヒラギノ角ゴ Pro W3" charset="-128"/>
                <a:sym typeface="Gill Sans" charset="0"/>
              </a:rPr>
              <a:t>Earle JCO 26 (23) 2008</a:t>
            </a:r>
          </a:p>
        </p:txBody>
      </p:sp>
      <p:pic>
        <p:nvPicPr>
          <p:cNvPr id="12292" name="Picture 5"/>
          <p:cNvPicPr>
            <a:picLocks noChangeAspect="1" noChangeArrowheads="1"/>
          </p:cNvPicPr>
          <p:nvPr/>
        </p:nvPicPr>
        <p:blipFill>
          <a:blip r:embed="rId2"/>
          <a:srcRect/>
          <a:stretch>
            <a:fillRect/>
          </a:stretch>
        </p:blipFill>
        <p:spPr bwMode="auto">
          <a:xfrm>
            <a:off x="1371600" y="1981200"/>
            <a:ext cx="6243638" cy="3443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6.9"/>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txDef>
      <a:spPr>
        <a:noFill/>
      </a:spPr>
      <a:bodyPr wrap="square" rtlCol="0">
        <a:spAutoFit/>
      </a:bodyPr>
      <a:lstStyle>
        <a:defPPr>
          <a:defRPr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3494</TotalTime>
  <Words>1460</Words>
  <Application>Microsoft PowerPoint</Application>
  <PresentationFormat>On-screen Show (4:3)</PresentationFormat>
  <Paragraphs>299</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Chart</vt:lpstr>
      <vt:lpstr>Cancer Care Delivery Reform:   Role of Early Palliative Care and Communication about EOL Care</vt:lpstr>
      <vt:lpstr>Making the Case for Cancer Care Delivery Reform in Oncology</vt:lpstr>
      <vt:lpstr>Cancer therapy can improve symptoms… but it is not sufficient</vt:lpstr>
      <vt:lpstr>Quality of Life in Advanced Cancer</vt:lpstr>
      <vt:lpstr>Illness and Prognostic Understanding and its Impact on Decision-Making</vt:lpstr>
      <vt:lpstr>What do patients with advanced cancer want to know about their illness?</vt:lpstr>
      <vt:lpstr>What do clinicians tell patients about their prognosis?</vt:lpstr>
      <vt:lpstr>What is the problem with patients having an overly optimistic prognosis?</vt:lpstr>
      <vt:lpstr>Intensive or “Aggressive” Care Near the EOL</vt:lpstr>
      <vt:lpstr>Intensive Medical Care Near the EOL is…..Bad for Patients and their Family Caregivers</vt:lpstr>
      <vt:lpstr>Intensive Medical Care Near the EOL is…Costly</vt:lpstr>
      <vt:lpstr>Hospital-Based Palliative Care Consults Decrease Health Care Costs</vt:lpstr>
      <vt:lpstr>How Should we Design Interventions to Improve The Delivery of Cancer Care?</vt:lpstr>
      <vt:lpstr>Potential Targets for Interventions to Improve The Delivery of Cancer Care</vt:lpstr>
      <vt:lpstr>Integrating Palliative and Oncology Care</vt:lpstr>
      <vt:lpstr>Early, Integrated Palliative Care in Patients with Metastatic Lung Cancer</vt:lpstr>
      <vt:lpstr>Early Palliative Care Model</vt:lpstr>
      <vt:lpstr>Baseline Perceptions of Prognosis and Goals of Treatment</vt:lpstr>
      <vt:lpstr>Impact of Early Palliative Care on Patient Reported Measures</vt:lpstr>
      <vt:lpstr>Changes Over Time in Perceptions of Prognostic Understanding</vt:lpstr>
      <vt:lpstr>Chemotherapy Utilization</vt:lpstr>
      <vt:lpstr>Resource Utilization</vt:lpstr>
      <vt:lpstr>Impact of Early Palliative Care on Health Care Costs at the EOL</vt:lpstr>
      <vt:lpstr>Costs at End of Life by Category</vt:lpstr>
      <vt:lpstr>Targeting Clinicians</vt:lpstr>
      <vt:lpstr>Can we alter oncologists behavior to initiate EOL discussions?</vt:lpstr>
      <vt:lpstr>Rate of Code Status Documentation</vt:lpstr>
      <vt:lpstr>Targeting Patients</vt:lpstr>
      <vt:lpstr>Patient Preference for CPR</vt:lpstr>
      <vt:lpstr>Knowledge Regarding CPR </vt:lpstr>
      <vt:lpstr>Summary</vt:lpstr>
    </vt:vector>
  </TitlesOfParts>
  <Company>Partners HealthCare System,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Systems</dc:creator>
  <cp:lastModifiedBy>Temel, Jennifer,M.D.</cp:lastModifiedBy>
  <cp:revision>214</cp:revision>
  <dcterms:created xsi:type="dcterms:W3CDTF">2008-05-13T20:10:15Z</dcterms:created>
  <dcterms:modified xsi:type="dcterms:W3CDTF">2013-03-05T22:37:19Z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1270431939</vt:i4>
  </property>
  <property fmtid="{D5CDD505-2E9C-101B-9397-08002B2CF9AE}" pid="3" name="_NewReviewCycle">
    <vt:lpwstr/>
  </property>
  <property fmtid="{D5CDD505-2E9C-101B-9397-08002B2CF9AE}" pid="4" name="_EmailSubject">
    <vt:lpwstr>Logistical Information NCCS: March 2013 Cancer Policy Roundtable </vt:lpwstr>
  </property>
  <property fmtid="{D5CDD505-2E9C-101B-9397-08002B2CF9AE}" pid="5" name="_AuthorEmail">
    <vt:lpwstr>JTEMEL@PARTNERS.ORG</vt:lpwstr>
  </property>
  <property fmtid="{D5CDD505-2E9C-101B-9397-08002B2CF9AE}" pid="6" name="_AuthorEmailDisplayName">
    <vt:lpwstr>Temel, Jennifer,M.D.</vt:lpwstr>
  </property>
</Properties>
</file>